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62" r:id="rId3"/>
    <p:sldId id="272" r:id="rId4"/>
    <p:sldId id="263" r:id="rId5"/>
    <p:sldId id="264" r:id="rId6"/>
    <p:sldId id="265" r:id="rId7"/>
    <p:sldId id="270" r:id="rId8"/>
    <p:sldId id="266" r:id="rId9"/>
    <p:sldId id="273" r:id="rId10"/>
    <p:sldId id="267" r:id="rId11"/>
    <p:sldId id="268" r:id="rId12"/>
    <p:sldId id="275" r:id="rId13"/>
  </p:sldIdLst>
  <p:sldSz cx="12192000" cy="6413500"/>
  <p:notesSz cx="12192000" cy="64135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6C71F41-6FFF-471B-806B-169535A49015}" v="2" dt="2023-11-09T15:25:50.336"/>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474"/>
    <p:restoredTop sz="75347"/>
  </p:normalViewPr>
  <p:slideViewPr>
    <p:cSldViewPr>
      <p:cViewPr varScale="1">
        <p:scale>
          <a:sx n="99" d="100"/>
          <a:sy n="99" d="100"/>
        </p:scale>
        <p:origin x="344"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222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22263"/>
          </a:xfrm>
          <a:prstGeom prst="rect">
            <a:avLst/>
          </a:prstGeom>
        </p:spPr>
        <p:txBody>
          <a:bodyPr vert="horz" lIns="91440" tIns="45720" rIns="91440" bIns="45720" rtlCol="0"/>
          <a:lstStyle>
            <a:lvl1pPr algn="r">
              <a:defRPr sz="1200"/>
            </a:lvl1pPr>
          </a:lstStyle>
          <a:p>
            <a:fld id="{58C2BB1B-E707-A24C-A343-B68A5716222C}" type="datetimeFigureOut">
              <a:rPr lang="en-US" smtClean="0"/>
              <a:t>12/14/23</a:t>
            </a:fld>
            <a:endParaRPr lang="en-US"/>
          </a:p>
        </p:txBody>
      </p:sp>
      <p:sp>
        <p:nvSpPr>
          <p:cNvPr id="4" name="Slide Image Placeholder 3"/>
          <p:cNvSpPr>
            <a:spLocks noGrp="1" noRot="1" noChangeAspect="1"/>
          </p:cNvSpPr>
          <p:nvPr>
            <p:ph type="sldImg" idx="2"/>
          </p:nvPr>
        </p:nvSpPr>
        <p:spPr>
          <a:xfrm>
            <a:off x="4038600" y="801688"/>
            <a:ext cx="4114800" cy="21653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086100"/>
            <a:ext cx="9753600" cy="252571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091238"/>
            <a:ext cx="5283200" cy="32226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091238"/>
            <a:ext cx="5283200" cy="322262"/>
          </a:xfrm>
          <a:prstGeom prst="rect">
            <a:avLst/>
          </a:prstGeom>
        </p:spPr>
        <p:txBody>
          <a:bodyPr vert="horz" lIns="91440" tIns="45720" rIns="91440" bIns="45720" rtlCol="0" anchor="b"/>
          <a:lstStyle>
            <a:lvl1pPr algn="r">
              <a:defRPr sz="1200"/>
            </a:lvl1pPr>
          </a:lstStyle>
          <a:p>
            <a:fld id="{4CA82057-828E-B549-A2CC-5948EDECDFFD}" type="slidenum">
              <a:rPr lang="en-US" smtClean="0"/>
              <a:t>‹#›</a:t>
            </a:fld>
            <a:endParaRPr lang="en-US"/>
          </a:p>
        </p:txBody>
      </p:sp>
    </p:spTree>
    <p:extLst>
      <p:ext uri="{BB962C8B-B14F-4D97-AF65-F5344CB8AC3E}">
        <p14:creationId xmlns:p14="http://schemas.microsoft.com/office/powerpoint/2010/main" val="452509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air is built in the </a:t>
            </a:r>
            <a:r>
              <a:rPr lang="en-US" dirty="0" err="1"/>
              <a:t>airscac</a:t>
            </a:r>
            <a:endParaRPr lang="en-US" dirty="0"/>
          </a:p>
        </p:txBody>
      </p:sp>
      <p:sp>
        <p:nvSpPr>
          <p:cNvPr id="4" name="Slide Number Placeholder 3"/>
          <p:cNvSpPr>
            <a:spLocks noGrp="1"/>
          </p:cNvSpPr>
          <p:nvPr>
            <p:ph type="sldNum" sz="quarter" idx="5"/>
          </p:nvPr>
        </p:nvSpPr>
        <p:spPr/>
        <p:txBody>
          <a:bodyPr/>
          <a:lstStyle/>
          <a:p>
            <a:fld id="{4CA82057-828E-B549-A2CC-5948EDECDFFD}" type="slidenum">
              <a:rPr lang="en-US" smtClean="0"/>
              <a:t>2</a:t>
            </a:fld>
            <a:endParaRPr lang="en-US"/>
          </a:p>
        </p:txBody>
      </p:sp>
    </p:spTree>
    <p:extLst>
      <p:ext uri="{BB962C8B-B14F-4D97-AF65-F5344CB8AC3E}">
        <p14:creationId xmlns:p14="http://schemas.microsoft.com/office/powerpoint/2010/main" val="1570576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air is built in the </a:t>
            </a:r>
            <a:r>
              <a:rPr lang="en-US" dirty="0" err="1"/>
              <a:t>airscac</a:t>
            </a:r>
            <a:endParaRPr lang="en-US" dirty="0"/>
          </a:p>
        </p:txBody>
      </p:sp>
      <p:sp>
        <p:nvSpPr>
          <p:cNvPr id="4" name="Slide Number Placeholder 3"/>
          <p:cNvSpPr>
            <a:spLocks noGrp="1"/>
          </p:cNvSpPr>
          <p:nvPr>
            <p:ph type="sldNum" sz="quarter" idx="5"/>
          </p:nvPr>
        </p:nvSpPr>
        <p:spPr/>
        <p:txBody>
          <a:bodyPr/>
          <a:lstStyle/>
          <a:p>
            <a:fld id="{4CA82057-828E-B549-A2CC-5948EDECDFFD}" type="slidenum">
              <a:rPr lang="en-US" smtClean="0"/>
              <a:t>3</a:t>
            </a:fld>
            <a:endParaRPr lang="en-US"/>
          </a:p>
        </p:txBody>
      </p:sp>
    </p:spTree>
    <p:extLst>
      <p:ext uri="{BB962C8B-B14F-4D97-AF65-F5344CB8AC3E}">
        <p14:creationId xmlns:p14="http://schemas.microsoft.com/office/powerpoint/2010/main" val="36411193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 convolutional layers</a:t>
            </a:r>
          </a:p>
        </p:txBody>
      </p:sp>
      <p:sp>
        <p:nvSpPr>
          <p:cNvPr id="4" name="Slide Number Placeholder 3"/>
          <p:cNvSpPr>
            <a:spLocks noGrp="1"/>
          </p:cNvSpPr>
          <p:nvPr>
            <p:ph type="sldNum" sz="quarter" idx="5"/>
          </p:nvPr>
        </p:nvSpPr>
        <p:spPr/>
        <p:txBody>
          <a:bodyPr/>
          <a:lstStyle/>
          <a:p>
            <a:fld id="{4CA82057-828E-B549-A2CC-5948EDECDFFD}" type="slidenum">
              <a:rPr lang="en-US" smtClean="0"/>
              <a:t>5</a:t>
            </a:fld>
            <a:endParaRPr lang="en-US"/>
          </a:p>
        </p:txBody>
      </p:sp>
    </p:spTree>
    <p:extLst>
      <p:ext uri="{BB962C8B-B14F-4D97-AF65-F5344CB8AC3E}">
        <p14:creationId xmlns:p14="http://schemas.microsoft.com/office/powerpoint/2010/main" val="37487096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Training:  Normal: 4341 </a:t>
            </a:r>
          </a:p>
          <a:p>
            <a:r>
              <a:rPr lang="en-US" dirty="0"/>
              <a:t>                Pneumonia: 3875</a:t>
            </a:r>
          </a:p>
          <a:p>
            <a:r>
              <a:rPr lang="en-US" dirty="0"/>
              <a:t>Test: Normal: Normal: 234</a:t>
            </a:r>
          </a:p>
          <a:p>
            <a:r>
              <a:rPr lang="en-US" dirty="0"/>
              <a:t>	  Pneumonia: 390</a:t>
            </a:r>
          </a:p>
          <a:p>
            <a:r>
              <a:rPr lang="en-US" dirty="0"/>
              <a:t>Validation: Normal: 8</a:t>
            </a:r>
          </a:p>
          <a:p>
            <a:r>
              <a:rPr lang="en-US" dirty="0"/>
              <a:t>                  Pneumonia: 8</a:t>
            </a:r>
          </a:p>
        </p:txBody>
      </p:sp>
      <p:sp>
        <p:nvSpPr>
          <p:cNvPr id="4" name="Slide Number Placeholder 3"/>
          <p:cNvSpPr>
            <a:spLocks noGrp="1"/>
          </p:cNvSpPr>
          <p:nvPr>
            <p:ph type="sldNum" sz="quarter" idx="5"/>
          </p:nvPr>
        </p:nvSpPr>
        <p:spPr/>
        <p:txBody>
          <a:bodyPr/>
          <a:lstStyle/>
          <a:p>
            <a:fld id="{4CA82057-828E-B549-A2CC-5948EDECDFFD}" type="slidenum">
              <a:rPr lang="en-US" smtClean="0"/>
              <a:t>6</a:t>
            </a:fld>
            <a:endParaRPr lang="en-US"/>
          </a:p>
        </p:txBody>
      </p:sp>
    </p:spTree>
    <p:extLst>
      <p:ext uri="{BB962C8B-B14F-4D97-AF65-F5344CB8AC3E}">
        <p14:creationId xmlns:p14="http://schemas.microsoft.com/office/powerpoint/2010/main" val="22435464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202124"/>
                </a:solidFill>
                <a:effectLst/>
                <a:latin typeface="Google Sans"/>
              </a:rPr>
              <a:t>Precision: This tells when you predict something positive, how many times they were actually positive. whereas, Recall: This tells out of actual positive data, how many times you predicted correctly.</a:t>
            </a:r>
          </a:p>
          <a:p>
            <a:endParaRPr lang="en-US" sz="1200" b="0" i="0" u="none" strike="noStrike" dirty="0">
              <a:solidFill>
                <a:srgbClr val="202124"/>
              </a:solidFill>
              <a:effectLst/>
              <a:latin typeface="Google Sans"/>
            </a:endParaRPr>
          </a:p>
          <a:p>
            <a:endParaRPr lang="en-US" sz="1600" dirty="0"/>
          </a:p>
          <a:p>
            <a:r>
              <a:rPr lang="en-US" sz="1200" b="1" dirty="0"/>
              <a:t>Performance Highlights</a:t>
            </a:r>
            <a:endParaRPr lang="en-US" sz="1200" dirty="0"/>
          </a:p>
          <a:p>
            <a:r>
              <a:rPr lang="en-US" sz="1200" dirty="0"/>
              <a:t>The model demonstrates a high level of precision (.90) indicating reliable positive predictions. Recall for pneumonia cases is notably high (0.93), showing effectiveness in identifying most positive cases.</a:t>
            </a:r>
          </a:p>
          <a:p>
            <a:endParaRPr lang="en-US" sz="1200" dirty="0"/>
          </a:p>
          <a:p>
            <a:r>
              <a:rPr lang="en-US" sz="1200" b="1" dirty="0"/>
              <a:t>Normal Case Analysis</a:t>
            </a:r>
            <a:endParaRPr lang="en-US" sz="1200" dirty="0"/>
          </a:p>
          <a:p>
            <a:r>
              <a:rPr lang="en-US" sz="1200" dirty="0"/>
              <a:t>Precision: The model correctly identifies 86% of normal cases.</a:t>
            </a:r>
          </a:p>
          <a:p>
            <a:r>
              <a:rPr lang="en-US" sz="1200" dirty="0"/>
              <a:t>Recall: It recognizes 90% of all actual normal cases, indicating room for improvement.</a:t>
            </a:r>
          </a:p>
          <a:p>
            <a:endParaRPr lang="en-US" sz="1200" dirty="0"/>
          </a:p>
          <a:p>
            <a:r>
              <a:rPr lang="en-US" sz="1200" b="1" dirty="0"/>
              <a:t>Pneumonia Case Analysis</a:t>
            </a:r>
            <a:endParaRPr lang="en-US" sz="1200" dirty="0"/>
          </a:p>
          <a:p>
            <a:r>
              <a:rPr lang="en-US" sz="1200" dirty="0"/>
              <a:t>Precision: The model has an 92% success rate in identifying pneumonia cases accurately.</a:t>
            </a:r>
          </a:p>
          <a:p>
            <a:r>
              <a:rPr lang="en-US" sz="1200" dirty="0"/>
              <a:t>Recall: It excels with a 94% recall rate, indicating strong performance in detecting pneumonia cases.</a:t>
            </a:r>
          </a:p>
          <a:p>
            <a:endParaRPr lang="en-US" dirty="0"/>
          </a:p>
        </p:txBody>
      </p:sp>
      <p:sp>
        <p:nvSpPr>
          <p:cNvPr id="4" name="Slide Number Placeholder 3"/>
          <p:cNvSpPr>
            <a:spLocks noGrp="1"/>
          </p:cNvSpPr>
          <p:nvPr>
            <p:ph type="sldNum" sz="quarter" idx="5"/>
          </p:nvPr>
        </p:nvSpPr>
        <p:spPr/>
        <p:txBody>
          <a:bodyPr/>
          <a:lstStyle/>
          <a:p>
            <a:fld id="{4CA82057-828E-B549-A2CC-5948EDECDFFD}" type="slidenum">
              <a:rPr lang="en-US" smtClean="0"/>
              <a:t>8</a:t>
            </a:fld>
            <a:endParaRPr lang="en-US"/>
          </a:p>
        </p:txBody>
      </p:sp>
    </p:spTree>
    <p:extLst>
      <p:ext uri="{BB962C8B-B14F-4D97-AF65-F5344CB8AC3E}">
        <p14:creationId xmlns:p14="http://schemas.microsoft.com/office/powerpoint/2010/main" val="1715879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u="none" strike="noStrike" dirty="0">
                <a:effectLst/>
                <a:latin typeface="Söhne"/>
              </a:rPr>
              <a:t>Steps in Grad-CAM</a:t>
            </a:r>
            <a:r>
              <a:rPr lang="en-US" b="0" i="0" u="none" strike="noStrike" dirty="0">
                <a:effectLst/>
                <a:latin typeface="Söhne"/>
              </a:rPr>
              <a:t>:</a:t>
            </a:r>
          </a:p>
          <a:p>
            <a:pPr marL="742950" lvl="1" indent="-285750" algn="l">
              <a:buFont typeface="Arial" panose="020B0604020202020204" pitchFamily="34" charset="0"/>
              <a:buChar char="•"/>
            </a:pPr>
            <a:r>
              <a:rPr lang="en-US" b="0" i="0" u="none" strike="noStrike" dirty="0">
                <a:effectLst/>
                <a:latin typeface="Söhne"/>
              </a:rPr>
              <a:t>Perform a forward pass to get the output</a:t>
            </a:r>
          </a:p>
          <a:p>
            <a:pPr marL="742950" lvl="1" indent="-285750" algn="l">
              <a:buFont typeface="Arial" panose="020B0604020202020204" pitchFamily="34" charset="0"/>
              <a:buChar char="•"/>
            </a:pPr>
            <a:r>
              <a:rPr lang="en-US" b="0" i="0" u="none" strike="noStrike" dirty="0">
                <a:effectLst/>
                <a:latin typeface="Söhne"/>
              </a:rPr>
              <a:t>Identify the class of interest for visualization</a:t>
            </a:r>
          </a:p>
          <a:p>
            <a:pPr marL="742950" lvl="1" indent="-285750" algn="l">
              <a:buFont typeface="Arial" panose="020B0604020202020204" pitchFamily="34" charset="0"/>
              <a:buChar char="•"/>
            </a:pPr>
            <a:r>
              <a:rPr lang="en-US" b="0" i="0" u="none" strike="noStrike" dirty="0">
                <a:effectLst/>
                <a:latin typeface="Söhne"/>
              </a:rPr>
              <a:t>Perform a backward pass to get gradients</a:t>
            </a:r>
          </a:p>
          <a:p>
            <a:pPr marL="742950" lvl="1" indent="-285750" algn="l">
              <a:buFont typeface="Arial" panose="020B0604020202020204" pitchFamily="34" charset="0"/>
              <a:buChar char="•"/>
            </a:pPr>
            <a:r>
              <a:rPr lang="en-US" b="0" i="0" u="none" strike="noStrike" dirty="0">
                <a:effectLst/>
                <a:latin typeface="Söhne"/>
              </a:rPr>
              <a:t>Pool gradients over the width and height axes (global average pooling)</a:t>
            </a:r>
          </a:p>
          <a:p>
            <a:pPr marL="742950" lvl="1" indent="-285750" algn="l">
              <a:buFont typeface="Arial" panose="020B0604020202020204" pitchFamily="34" charset="0"/>
              <a:buChar char="•"/>
            </a:pPr>
            <a:r>
              <a:rPr lang="en-US" b="0" i="0" u="none" strike="noStrike" dirty="0">
                <a:effectLst/>
                <a:latin typeface="Söhne"/>
              </a:rPr>
              <a:t>Weigh the channels of the final convolutional layer with the pooled gradients</a:t>
            </a:r>
          </a:p>
          <a:p>
            <a:pPr marL="742950" lvl="1" indent="-285750" algn="l">
              <a:buFont typeface="Arial" panose="020B0604020202020204" pitchFamily="34" charset="0"/>
              <a:buChar char="•"/>
            </a:pPr>
            <a:r>
              <a:rPr lang="en-US" b="0" i="0" u="none" strike="noStrike" dirty="0">
                <a:effectLst/>
                <a:latin typeface="Söhne"/>
              </a:rPr>
              <a:t>Combine channels to create the heatmap</a:t>
            </a:r>
          </a:p>
          <a:p>
            <a:pPr marL="742950" lvl="1" indent="-285750" algn="l">
              <a:buFont typeface="Arial" panose="020B0604020202020204" pitchFamily="34" charset="0"/>
              <a:buChar char="•"/>
            </a:pPr>
            <a:r>
              <a:rPr lang="en-US" b="0" i="0" u="none" strike="noStrike" dirty="0">
                <a:effectLst/>
                <a:latin typeface="Söhne"/>
              </a:rPr>
              <a:t>Overlay heatmap on original image for visualization</a:t>
            </a:r>
          </a:p>
          <a:p>
            <a:pPr algn="l">
              <a:buFont typeface="Arial" panose="020B0604020202020204" pitchFamily="34" charset="0"/>
              <a:buChar char="•"/>
            </a:pPr>
            <a:r>
              <a:rPr lang="en-US" b="1" i="0" u="none" strike="noStrike" dirty="0">
                <a:effectLst/>
                <a:latin typeface="Söhne"/>
              </a:rPr>
              <a:t>Considerations</a:t>
            </a:r>
            <a:r>
              <a:rPr lang="en-US" b="0" i="0" u="none" strike="noStrike" dirty="0">
                <a:effectLst/>
                <a:latin typeface="Söhne"/>
              </a:rPr>
              <a:t>:</a:t>
            </a:r>
          </a:p>
          <a:p>
            <a:pPr marL="742950" lvl="1" indent="-285750" algn="l">
              <a:buFont typeface="Arial" panose="020B0604020202020204" pitchFamily="34" charset="0"/>
              <a:buChar char="•"/>
            </a:pPr>
            <a:r>
              <a:rPr lang="en-US" b="0" i="0" u="none" strike="noStrike" dirty="0">
                <a:effectLst/>
                <a:latin typeface="Söhne"/>
              </a:rPr>
              <a:t>Not inherently model or class-specific</a:t>
            </a:r>
          </a:p>
          <a:p>
            <a:pPr marL="742950" lvl="1" indent="-285750" algn="l">
              <a:buFont typeface="Arial" panose="020B0604020202020204" pitchFamily="34" charset="0"/>
              <a:buChar char="•"/>
            </a:pPr>
            <a:r>
              <a:rPr lang="en-US" b="0" i="0" u="none" strike="noStrike" dirty="0">
                <a:effectLst/>
                <a:latin typeface="Söhne"/>
              </a:rPr>
              <a:t>Can be extended to any CNN-based architecture</a:t>
            </a:r>
          </a:p>
          <a:p>
            <a:pPr algn="l">
              <a:buFont typeface="Arial" panose="020B0604020202020204" pitchFamily="34" charset="0"/>
              <a:buChar char="•"/>
            </a:pPr>
            <a:r>
              <a:rPr lang="en-US" b="1" i="0" u="none" strike="noStrike" dirty="0">
                <a:effectLst/>
                <a:latin typeface="Söhne"/>
              </a:rPr>
              <a:t>Challenges</a:t>
            </a:r>
            <a:r>
              <a:rPr lang="en-US" b="0" i="0" u="none" strike="noStrike" dirty="0">
                <a:effectLst/>
                <a:latin typeface="Söhne"/>
              </a:rPr>
              <a:t>:</a:t>
            </a:r>
          </a:p>
          <a:p>
            <a:pPr marL="742950" lvl="1" indent="-285750" algn="l">
              <a:buFont typeface="Arial" panose="020B0604020202020204" pitchFamily="34" charset="0"/>
              <a:buChar char="•"/>
            </a:pPr>
            <a:r>
              <a:rPr lang="en-US" b="0" i="0" u="none" strike="noStrike" dirty="0">
                <a:effectLst/>
                <a:latin typeface="Söhne"/>
              </a:rPr>
              <a:t>Heatmaps may not be precise for detailed interpretation</a:t>
            </a:r>
          </a:p>
          <a:p>
            <a:pPr marL="742950" lvl="1" indent="-285750" algn="l">
              <a:buFont typeface="Arial" panose="020B0604020202020204" pitchFamily="34" charset="0"/>
              <a:buChar char="•"/>
            </a:pPr>
            <a:r>
              <a:rPr lang="en-US" b="0" i="0" u="none" strike="noStrike" dirty="0">
                <a:effectLst/>
                <a:latin typeface="Söhne"/>
              </a:rPr>
              <a:t>Requires careful selection of layers for optimal results</a:t>
            </a:r>
          </a:p>
          <a:p>
            <a:endParaRPr lang="en-US" dirty="0"/>
          </a:p>
        </p:txBody>
      </p:sp>
      <p:sp>
        <p:nvSpPr>
          <p:cNvPr id="4" name="Slide Number Placeholder 3"/>
          <p:cNvSpPr>
            <a:spLocks noGrp="1"/>
          </p:cNvSpPr>
          <p:nvPr>
            <p:ph type="sldNum" sz="quarter" idx="5"/>
          </p:nvPr>
        </p:nvSpPr>
        <p:spPr/>
        <p:txBody>
          <a:bodyPr/>
          <a:lstStyle/>
          <a:p>
            <a:fld id="{4CA82057-828E-B549-A2CC-5948EDECDFFD}" type="slidenum">
              <a:rPr lang="en-US" smtClean="0"/>
              <a:t>9</a:t>
            </a:fld>
            <a:endParaRPr lang="en-US"/>
          </a:p>
        </p:txBody>
      </p:sp>
    </p:spTree>
    <p:extLst>
      <p:ext uri="{BB962C8B-B14F-4D97-AF65-F5344CB8AC3E}">
        <p14:creationId xmlns:p14="http://schemas.microsoft.com/office/powerpoint/2010/main" val="31775635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A82057-828E-B549-A2CC-5948EDECDFFD}" type="slidenum">
              <a:rPr lang="en-US" smtClean="0"/>
              <a:t>10</a:t>
            </a:fld>
            <a:endParaRPr lang="en-US"/>
          </a:p>
        </p:txBody>
      </p:sp>
    </p:spTree>
    <p:extLst>
      <p:ext uri="{BB962C8B-B14F-4D97-AF65-F5344CB8AC3E}">
        <p14:creationId xmlns:p14="http://schemas.microsoft.com/office/powerpoint/2010/main" val="13526372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1988185"/>
            <a:ext cx="10363200" cy="1346835"/>
          </a:xfrm>
          <a:prstGeom prst="rect">
            <a:avLst/>
          </a:prstGeom>
        </p:spPr>
        <p:txBody>
          <a:bodyPr wrap="square" lIns="0" tIns="0" rIns="0" bIns="0">
            <a:spAutoFit/>
          </a:bodyPr>
          <a:lstStyle>
            <a:lvl1pPr>
              <a:defRPr sz="2300" b="0" i="0">
                <a:solidFill>
                  <a:schemeClr val="bg1"/>
                </a:solidFill>
                <a:latin typeface="Arial"/>
                <a:cs typeface="Arial"/>
              </a:defRPr>
            </a:lvl1pPr>
          </a:lstStyle>
          <a:p>
            <a:endParaRPr/>
          </a:p>
        </p:txBody>
      </p:sp>
      <p:sp>
        <p:nvSpPr>
          <p:cNvPr id="3" name="Holder 3"/>
          <p:cNvSpPr>
            <a:spLocks noGrp="1"/>
          </p:cNvSpPr>
          <p:nvPr>
            <p:ph type="subTitle" idx="4"/>
          </p:nvPr>
        </p:nvSpPr>
        <p:spPr>
          <a:xfrm>
            <a:off x="1828800" y="3591560"/>
            <a:ext cx="8534400" cy="1603375"/>
          </a:xfrm>
          <a:prstGeom prst="rect">
            <a:avLst/>
          </a:prstGeom>
        </p:spPr>
        <p:txBody>
          <a:bodyPr wrap="square" lIns="0" tIns="0" rIns="0" bIns="0">
            <a:spAutoFit/>
          </a:bodyPr>
          <a:lstStyle>
            <a:lvl1pPr>
              <a:defRPr sz="1350" b="0" i="0">
                <a:solidFill>
                  <a:srgbClr val="949494"/>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12/14/23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300" b="0" i="0">
                <a:solidFill>
                  <a:schemeClr val="bg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350" b="0" i="0">
                <a:solidFill>
                  <a:srgbClr val="949494"/>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12/14/23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300" b="0" i="0">
                <a:solidFill>
                  <a:schemeClr val="bg1"/>
                </a:solidFill>
                <a:latin typeface="Arial"/>
                <a:cs typeface="Arial"/>
              </a:defRPr>
            </a:lvl1pPr>
          </a:lstStyle>
          <a:p>
            <a:endParaRPr/>
          </a:p>
        </p:txBody>
      </p:sp>
      <p:sp>
        <p:nvSpPr>
          <p:cNvPr id="3" name="Holder 3"/>
          <p:cNvSpPr>
            <a:spLocks noGrp="1"/>
          </p:cNvSpPr>
          <p:nvPr>
            <p:ph sz="half" idx="2"/>
          </p:nvPr>
        </p:nvSpPr>
        <p:spPr>
          <a:xfrm>
            <a:off x="1374824" y="1529330"/>
            <a:ext cx="4455160" cy="3500120"/>
          </a:xfrm>
          <a:prstGeom prst="rect">
            <a:avLst/>
          </a:prstGeom>
        </p:spPr>
        <p:txBody>
          <a:bodyPr wrap="square" lIns="0" tIns="0" rIns="0" bIns="0">
            <a:spAutoFit/>
          </a:bodyPr>
          <a:lstStyle>
            <a:lvl1pPr>
              <a:defRPr sz="1350" b="0" i="0">
                <a:solidFill>
                  <a:schemeClr val="bg1"/>
                </a:solidFill>
                <a:latin typeface="Arial"/>
                <a:cs typeface="Arial"/>
              </a:defRPr>
            </a:lvl1pPr>
          </a:lstStyle>
          <a:p>
            <a:endParaRPr/>
          </a:p>
        </p:txBody>
      </p:sp>
      <p:sp>
        <p:nvSpPr>
          <p:cNvPr id="4" name="Holder 4"/>
          <p:cNvSpPr>
            <a:spLocks noGrp="1"/>
          </p:cNvSpPr>
          <p:nvPr>
            <p:ph sz="half" idx="3"/>
          </p:nvPr>
        </p:nvSpPr>
        <p:spPr>
          <a:xfrm>
            <a:off x="6278880" y="1475105"/>
            <a:ext cx="5303520" cy="42329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12/14/23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300" b="0" i="0">
                <a:solidFill>
                  <a:schemeClr val="bg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12/14/23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12/14/23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374824" y="576211"/>
            <a:ext cx="3334385" cy="370840"/>
          </a:xfrm>
          <a:prstGeom prst="rect">
            <a:avLst/>
          </a:prstGeom>
        </p:spPr>
        <p:txBody>
          <a:bodyPr wrap="square" lIns="0" tIns="0" rIns="0" bIns="0">
            <a:spAutoFit/>
          </a:bodyPr>
          <a:lstStyle>
            <a:lvl1pPr>
              <a:defRPr sz="2300" b="0" i="0">
                <a:solidFill>
                  <a:schemeClr val="bg1"/>
                </a:solidFill>
                <a:latin typeface="Arial"/>
                <a:cs typeface="Arial"/>
              </a:defRPr>
            </a:lvl1pPr>
          </a:lstStyle>
          <a:p>
            <a:endParaRPr/>
          </a:p>
        </p:txBody>
      </p:sp>
      <p:sp>
        <p:nvSpPr>
          <p:cNvPr id="3" name="Holder 3"/>
          <p:cNvSpPr>
            <a:spLocks noGrp="1"/>
          </p:cNvSpPr>
          <p:nvPr>
            <p:ph type="body" idx="1"/>
          </p:nvPr>
        </p:nvSpPr>
        <p:spPr>
          <a:xfrm>
            <a:off x="1374824" y="1051074"/>
            <a:ext cx="9349740" cy="1558925"/>
          </a:xfrm>
          <a:prstGeom prst="rect">
            <a:avLst/>
          </a:prstGeom>
        </p:spPr>
        <p:txBody>
          <a:bodyPr wrap="square" lIns="0" tIns="0" rIns="0" bIns="0">
            <a:spAutoFit/>
          </a:bodyPr>
          <a:lstStyle>
            <a:lvl1pPr>
              <a:defRPr sz="1350" b="0" i="0">
                <a:solidFill>
                  <a:srgbClr val="949494"/>
                </a:solidFill>
                <a:latin typeface="Arial"/>
                <a:cs typeface="Arial"/>
              </a:defRPr>
            </a:lvl1pPr>
          </a:lstStyle>
          <a:p>
            <a:endParaRPr/>
          </a:p>
        </p:txBody>
      </p:sp>
      <p:sp>
        <p:nvSpPr>
          <p:cNvPr id="4" name="Holder 4"/>
          <p:cNvSpPr>
            <a:spLocks noGrp="1"/>
          </p:cNvSpPr>
          <p:nvPr>
            <p:ph type="ftr" sz="quarter" idx="5"/>
          </p:nvPr>
        </p:nvSpPr>
        <p:spPr>
          <a:xfrm>
            <a:off x="4145280" y="5964555"/>
            <a:ext cx="3901440" cy="3206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5964555"/>
            <a:ext cx="2804160" cy="3206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12/14/23</a:t>
            </a:fld>
            <a:endParaRPr lang="en-US"/>
          </a:p>
        </p:txBody>
      </p:sp>
      <p:sp>
        <p:nvSpPr>
          <p:cNvPr id="6" name="Holder 6"/>
          <p:cNvSpPr>
            <a:spLocks noGrp="1"/>
          </p:cNvSpPr>
          <p:nvPr>
            <p:ph type="sldNum" sz="quarter" idx="7"/>
          </p:nvPr>
        </p:nvSpPr>
        <p:spPr>
          <a:xfrm>
            <a:off x="8778240" y="5964555"/>
            <a:ext cx="2804160" cy="3206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7">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9">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4135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1">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12192000" cy="5987598"/>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13">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85304" y="-2876173"/>
            <a:ext cx="64135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15">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4135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17">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2"/>
            <a:ext cx="12182871" cy="6426518"/>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19">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3786"/>
            <a:ext cx="10216576" cy="4422528"/>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17EC4C1-28C3-4670-A455-A4B520C86C0C}"/>
              </a:ext>
            </a:extLst>
          </p:cNvPr>
          <p:cNvSpPr>
            <a:spLocks noGrp="1"/>
          </p:cNvSpPr>
          <p:nvPr>
            <p:ph type="ctrTitle"/>
          </p:nvPr>
        </p:nvSpPr>
        <p:spPr>
          <a:xfrm>
            <a:off x="2026693" y="963620"/>
            <a:ext cx="8147713" cy="2881532"/>
          </a:xfrm>
        </p:spPr>
        <p:txBody>
          <a:bodyPr vert="horz" lIns="91440" tIns="45720" rIns="91440" bIns="45720" rtlCol="0" anchor="ctr">
            <a:normAutofit/>
          </a:bodyPr>
          <a:lstStyle/>
          <a:p>
            <a:pPr algn="ctr" rtl="0">
              <a:lnSpc>
                <a:spcPct val="90000"/>
              </a:lnSpc>
              <a:spcBef>
                <a:spcPct val="0"/>
              </a:spcBef>
            </a:pPr>
            <a:r>
              <a:rPr lang="en-US" sz="4600" kern="1200">
                <a:solidFill>
                  <a:srgbClr val="FFFFFF"/>
                </a:solidFill>
                <a:latin typeface="+mj-lt"/>
                <a:ea typeface="+mj-ea"/>
                <a:cs typeface="+mj-cs"/>
              </a:rPr>
              <a:t>Pneumonia Prediction Using CNN Network</a:t>
            </a:r>
          </a:p>
        </p:txBody>
      </p:sp>
      <p:sp>
        <p:nvSpPr>
          <p:cNvPr id="3" name="Subtitle 2">
            <a:extLst>
              <a:ext uri="{FF2B5EF4-FFF2-40B4-BE49-F238E27FC236}">
                <a16:creationId xmlns:a16="http://schemas.microsoft.com/office/drawing/2014/main" id="{8B2071E4-06FF-465E-9B4E-83ED5DAE8371}"/>
              </a:ext>
            </a:extLst>
          </p:cNvPr>
          <p:cNvSpPr>
            <a:spLocks noGrp="1"/>
          </p:cNvSpPr>
          <p:nvPr>
            <p:ph type="subTitle" idx="4"/>
          </p:nvPr>
        </p:nvSpPr>
        <p:spPr>
          <a:xfrm>
            <a:off x="1559943" y="4835929"/>
            <a:ext cx="9078628" cy="804839"/>
          </a:xfrm>
        </p:spPr>
        <p:txBody>
          <a:bodyPr vert="horz" lIns="91440" tIns="45720" rIns="91440" bIns="45720" rtlCol="0" anchor="ctr">
            <a:normAutofit/>
          </a:bodyPr>
          <a:lstStyle/>
          <a:p>
            <a:pPr algn="ctr" rtl="0">
              <a:lnSpc>
                <a:spcPct val="90000"/>
              </a:lnSpc>
              <a:spcBef>
                <a:spcPts val="1000"/>
              </a:spcBef>
            </a:pPr>
            <a:r>
              <a:rPr lang="en-US" sz="2000" kern="1200">
                <a:solidFill>
                  <a:srgbClr val="FFFFFF"/>
                </a:solidFill>
                <a:latin typeface="+mn-lt"/>
                <a:ea typeface="+mn-ea"/>
                <a:cs typeface="+mn-cs"/>
              </a:rPr>
              <a:t>Student: Ganesh Ghimire</a:t>
            </a:r>
          </a:p>
          <a:p>
            <a:pPr algn="ctr" rtl="0">
              <a:lnSpc>
                <a:spcPct val="90000"/>
              </a:lnSpc>
              <a:spcBef>
                <a:spcPts val="1000"/>
              </a:spcBef>
            </a:pPr>
            <a:r>
              <a:rPr lang="en-US" sz="2000" kern="1200">
                <a:solidFill>
                  <a:srgbClr val="FFFFFF"/>
                </a:solidFill>
                <a:latin typeface="+mn-lt"/>
                <a:ea typeface="+mn-ea"/>
                <a:cs typeface="+mn-cs"/>
              </a:rPr>
              <a:t>Advisor: Dr. Edwin Lo</a:t>
            </a:r>
          </a:p>
        </p:txBody>
      </p:sp>
    </p:spTree>
    <p:extLst>
      <p:ext uri="{BB962C8B-B14F-4D97-AF65-F5344CB8AC3E}">
        <p14:creationId xmlns:p14="http://schemas.microsoft.com/office/powerpoint/2010/main" val="40201636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8" cy="1487637"/>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487638"/>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0"/>
            <a:ext cx="4076698" cy="1487637"/>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0"/>
            <a:ext cx="11732646" cy="1493894"/>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EC4C1-28C3-4670-A455-A4B520C86C0C}"/>
              </a:ext>
            </a:extLst>
          </p:cNvPr>
          <p:cNvSpPr>
            <a:spLocks noGrp="1"/>
          </p:cNvSpPr>
          <p:nvPr>
            <p:ph type="ctrTitle"/>
          </p:nvPr>
        </p:nvSpPr>
        <p:spPr>
          <a:xfrm>
            <a:off x="1371599" y="275447"/>
            <a:ext cx="9895951" cy="966672"/>
          </a:xfrm>
        </p:spPr>
        <p:txBody>
          <a:bodyPr vert="horz" lIns="91440" tIns="45720" rIns="91440" bIns="45720" rtlCol="0">
            <a:normAutofit/>
          </a:bodyPr>
          <a:lstStyle/>
          <a:p>
            <a:pPr rtl="0">
              <a:spcBef>
                <a:spcPct val="0"/>
              </a:spcBef>
            </a:pPr>
            <a:r>
              <a:rPr lang="en-US" sz="3800" dirty="0"/>
              <a:t>Web App Demo</a:t>
            </a:r>
            <a:endParaRPr lang="en-US" sz="3800" kern="1200" dirty="0">
              <a:latin typeface="+mj-lt"/>
              <a:ea typeface="+mj-ea"/>
              <a:cs typeface="+mj-cs"/>
            </a:endParaRPr>
          </a:p>
        </p:txBody>
      </p:sp>
      <p:pic>
        <p:nvPicPr>
          <p:cNvPr id="3" name="Nov 16, 2023 at 10:39:43">
            <a:hlinkClick r:id="" action="ppaction://media"/>
            <a:extLst>
              <a:ext uri="{FF2B5EF4-FFF2-40B4-BE49-F238E27FC236}">
                <a16:creationId xmlns:a16="http://schemas.microsoft.com/office/drawing/2014/main" id="{5FF06746-414B-77B6-0592-C9986099CCC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14400" y="1517566"/>
            <a:ext cx="9906000" cy="4553379"/>
          </a:xfrm>
          <a:prstGeom prst="rect">
            <a:avLst/>
          </a:prstGeom>
        </p:spPr>
      </p:pic>
    </p:spTree>
    <p:extLst>
      <p:ext uri="{BB962C8B-B14F-4D97-AF65-F5344CB8AC3E}">
        <p14:creationId xmlns:p14="http://schemas.microsoft.com/office/powerpoint/2010/main" val="1148360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9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8" cy="1487637"/>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487638"/>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0"/>
            <a:ext cx="4076698" cy="1487637"/>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0"/>
            <a:ext cx="11732646" cy="1493894"/>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EC4C1-28C3-4670-A455-A4B520C86C0C}"/>
              </a:ext>
            </a:extLst>
          </p:cNvPr>
          <p:cNvSpPr>
            <a:spLocks noGrp="1"/>
          </p:cNvSpPr>
          <p:nvPr>
            <p:ph type="ctrTitle"/>
          </p:nvPr>
        </p:nvSpPr>
        <p:spPr>
          <a:xfrm>
            <a:off x="1371599" y="275447"/>
            <a:ext cx="9895951" cy="966672"/>
          </a:xfrm>
        </p:spPr>
        <p:txBody>
          <a:bodyPr vert="horz" lIns="91440" tIns="45720" rIns="91440" bIns="45720" rtlCol="0">
            <a:normAutofit/>
          </a:bodyPr>
          <a:lstStyle/>
          <a:p>
            <a:pPr rtl="0">
              <a:spcBef>
                <a:spcPct val="0"/>
              </a:spcBef>
            </a:pPr>
            <a:r>
              <a:rPr lang="en-US" sz="3800" dirty="0"/>
              <a:t>Conclusion</a:t>
            </a:r>
            <a:endParaRPr lang="en-US" sz="3800" kern="1200" dirty="0">
              <a:latin typeface="+mj-lt"/>
              <a:ea typeface="+mj-ea"/>
              <a:cs typeface="+mj-cs"/>
            </a:endParaRPr>
          </a:p>
        </p:txBody>
      </p:sp>
      <p:sp>
        <p:nvSpPr>
          <p:cNvPr id="3" name="Subtitle 2">
            <a:extLst>
              <a:ext uri="{FF2B5EF4-FFF2-40B4-BE49-F238E27FC236}">
                <a16:creationId xmlns:a16="http://schemas.microsoft.com/office/drawing/2014/main" id="{8B2071E4-06FF-465E-9B4E-83ED5DAE8371}"/>
              </a:ext>
            </a:extLst>
          </p:cNvPr>
          <p:cNvSpPr>
            <a:spLocks noGrp="1"/>
          </p:cNvSpPr>
          <p:nvPr>
            <p:ph type="subTitle" idx="4"/>
          </p:nvPr>
        </p:nvSpPr>
        <p:spPr>
          <a:xfrm>
            <a:off x="1371599" y="1763085"/>
            <a:ext cx="9724031" cy="3805865"/>
          </a:xfrm>
        </p:spPr>
        <p:txBody>
          <a:bodyPr vert="horz" lIns="91440" tIns="45720" rIns="91440" bIns="45720" rtlCol="0" anchor="ctr">
            <a:noAutofit/>
          </a:bodyPr>
          <a:lstStyle/>
          <a:p>
            <a:r>
              <a:rPr lang="en-US" sz="1800" dirty="0">
                <a:solidFill>
                  <a:srgbClr val="949494"/>
                </a:solidFill>
              </a:rPr>
              <a:t>In</a:t>
            </a:r>
            <a:r>
              <a:rPr lang="en-US" sz="1800" b="0" i="0" u="none" strike="noStrike" baseline="0" dirty="0">
                <a:solidFill>
                  <a:srgbClr val="949494"/>
                </a:solidFill>
              </a:rPr>
              <a:t> conclusion, our study demonstrates the effectiveness of using CNN networks in PyTorch for predicting pneumonia. Through careful dataset selection and preprocessing, we were able to train a model with high accuracy and precision. The results of our evaluation show that our model outperforms existing methods in terms of accuracy and speed. We believe that this technology has the potential to revolutionize the field of medical diagnostics and improve patient outcomes. We look forward to further exploring the capabilities of CNN networks in PyTorch and contributing to the advancement of healthcare technology.</a:t>
            </a:r>
            <a:endParaRPr lang="en-US" sz="1800" dirty="0"/>
          </a:p>
        </p:txBody>
      </p:sp>
    </p:spTree>
    <p:extLst>
      <p:ext uri="{BB962C8B-B14F-4D97-AF65-F5344CB8AC3E}">
        <p14:creationId xmlns:p14="http://schemas.microsoft.com/office/powerpoint/2010/main" val="4158426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8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8" cy="1487637"/>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487638"/>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0"/>
            <a:ext cx="4076698" cy="1487637"/>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0"/>
            <a:ext cx="11732646" cy="1493894"/>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8B2071E4-06FF-465E-9B4E-83ED5DAE8371}"/>
              </a:ext>
            </a:extLst>
          </p:cNvPr>
          <p:cNvSpPr>
            <a:spLocks noGrp="1"/>
          </p:cNvSpPr>
          <p:nvPr>
            <p:ph type="subTitle" idx="4"/>
          </p:nvPr>
        </p:nvSpPr>
        <p:spPr>
          <a:xfrm>
            <a:off x="4191000" y="2063750"/>
            <a:ext cx="2438400" cy="2664933"/>
          </a:xfrm>
        </p:spPr>
        <p:txBody>
          <a:bodyPr vert="horz" lIns="91440" tIns="45720" rIns="91440" bIns="45720" rtlCol="0" anchor="ctr">
            <a:noAutofit/>
          </a:bodyPr>
          <a:lstStyle/>
          <a:p>
            <a:r>
              <a:rPr lang="en-US" sz="3200" dirty="0">
                <a:solidFill>
                  <a:schemeClr val="tx1"/>
                </a:solidFill>
              </a:rPr>
              <a:t>Questions?</a:t>
            </a:r>
          </a:p>
        </p:txBody>
      </p:sp>
    </p:spTree>
    <p:extLst>
      <p:ext uri="{BB962C8B-B14F-4D97-AF65-F5344CB8AC3E}">
        <p14:creationId xmlns:p14="http://schemas.microsoft.com/office/powerpoint/2010/main" val="8067283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8" cy="1487637"/>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487638"/>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0"/>
            <a:ext cx="4076698" cy="1487637"/>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0"/>
            <a:ext cx="11732646" cy="1493894"/>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EC4C1-28C3-4670-A455-A4B520C86C0C}"/>
              </a:ext>
            </a:extLst>
          </p:cNvPr>
          <p:cNvSpPr>
            <a:spLocks noGrp="1"/>
          </p:cNvSpPr>
          <p:nvPr>
            <p:ph type="ctrTitle"/>
          </p:nvPr>
        </p:nvSpPr>
        <p:spPr>
          <a:xfrm>
            <a:off x="1371599" y="275447"/>
            <a:ext cx="9895951" cy="966672"/>
          </a:xfrm>
        </p:spPr>
        <p:txBody>
          <a:bodyPr vert="horz" lIns="91440" tIns="45720" rIns="91440" bIns="45720" rtlCol="0">
            <a:normAutofit/>
          </a:bodyPr>
          <a:lstStyle/>
          <a:p>
            <a:pPr rtl="0">
              <a:spcBef>
                <a:spcPct val="0"/>
              </a:spcBef>
            </a:pPr>
            <a:r>
              <a:rPr lang="en-US" sz="3800" dirty="0">
                <a:solidFill>
                  <a:srgbClr val="FFFFFF"/>
                </a:solidFill>
              </a:rPr>
              <a:t>Introduction</a:t>
            </a:r>
            <a:endParaRPr lang="en-US" sz="3800" kern="1200" dirty="0">
              <a:solidFill>
                <a:srgbClr val="FFFFFF"/>
              </a:solidFill>
              <a:latin typeface="+mj-lt"/>
              <a:ea typeface="+mj-ea"/>
              <a:cs typeface="+mj-cs"/>
            </a:endParaRPr>
          </a:p>
        </p:txBody>
      </p:sp>
      <p:sp>
        <p:nvSpPr>
          <p:cNvPr id="3" name="Subtitle 2">
            <a:extLst>
              <a:ext uri="{FF2B5EF4-FFF2-40B4-BE49-F238E27FC236}">
                <a16:creationId xmlns:a16="http://schemas.microsoft.com/office/drawing/2014/main" id="{8B2071E4-06FF-465E-9B4E-83ED5DAE8371}"/>
              </a:ext>
            </a:extLst>
          </p:cNvPr>
          <p:cNvSpPr>
            <a:spLocks noGrp="1"/>
          </p:cNvSpPr>
          <p:nvPr>
            <p:ph type="subTitle" idx="4"/>
          </p:nvPr>
        </p:nvSpPr>
        <p:spPr>
          <a:xfrm>
            <a:off x="459350" y="1763084"/>
            <a:ext cx="9724031" cy="3849481"/>
          </a:xfrm>
        </p:spPr>
        <p:txBody>
          <a:bodyPr vert="horz" lIns="91440" tIns="45720" rIns="91440" bIns="45720" rtlCol="0" anchor="ctr">
            <a:normAutofit fontScale="92500" lnSpcReduction="10000"/>
          </a:bodyPr>
          <a:lstStyle/>
          <a:p>
            <a:pPr lvl="2">
              <a:lnSpc>
                <a:spcPct val="90000"/>
              </a:lnSpc>
              <a:spcAft>
                <a:spcPts val="600"/>
              </a:spcAft>
            </a:pPr>
            <a:r>
              <a:rPr lang="en-US" sz="1950" b="0" i="0" u="none" strike="noStrike" baseline="0" dirty="0"/>
              <a:t>Pneumonia is a serious lung infection that affects millions of people worldwide. Early detection and treatment of pneumonia can significantly improve patient outcomes. In recent years, deep learning techniques have shown great promise in accurately detecting and diagnosing pneumonia from chest X-ray images. In this presentation, we will introduce </a:t>
            </a:r>
            <a:r>
              <a:rPr lang="en-US" sz="1950" dirty="0"/>
              <a:t>workflow</a:t>
            </a:r>
            <a:r>
              <a:rPr lang="en-US" sz="1950" b="0" i="0" u="none" strike="noStrike" baseline="0" dirty="0"/>
              <a:t> on predicting pneumonia using a convolutional neural network (CNN) implemented in PyTorch. </a:t>
            </a:r>
          </a:p>
          <a:p>
            <a:pPr lvl="2">
              <a:lnSpc>
                <a:spcPct val="90000"/>
              </a:lnSpc>
              <a:spcAft>
                <a:spcPts val="600"/>
              </a:spcAft>
            </a:pPr>
            <a:r>
              <a:rPr lang="en-US" sz="1950" dirty="0"/>
              <a:t>Objectives:</a:t>
            </a:r>
          </a:p>
          <a:p>
            <a:pPr marL="1200150" lvl="2" indent="-285750">
              <a:lnSpc>
                <a:spcPct val="90000"/>
              </a:lnSpc>
              <a:spcAft>
                <a:spcPts val="600"/>
              </a:spcAft>
              <a:buFontTx/>
              <a:buChar char="-"/>
            </a:pPr>
            <a:r>
              <a:rPr lang="en-US" sz="1950" b="0" i="0" u="none" strike="noStrike" baseline="0" dirty="0"/>
              <a:t>Introduce the problem of pneumonia detection </a:t>
            </a:r>
          </a:p>
          <a:p>
            <a:pPr marL="1200150" lvl="2" indent="-285750">
              <a:lnSpc>
                <a:spcPct val="90000"/>
              </a:lnSpc>
              <a:spcAft>
                <a:spcPts val="600"/>
              </a:spcAft>
              <a:buFontTx/>
              <a:buChar char="-"/>
            </a:pPr>
            <a:r>
              <a:rPr lang="en-US" sz="1950" b="0" i="0" u="none" strike="noStrike" baseline="0" dirty="0"/>
              <a:t>Describe the dataset used in our study</a:t>
            </a:r>
          </a:p>
          <a:p>
            <a:pPr marL="1200150" lvl="2" indent="-285750">
              <a:lnSpc>
                <a:spcPct val="90000"/>
              </a:lnSpc>
              <a:spcAft>
                <a:spcPts val="600"/>
              </a:spcAft>
              <a:buFontTx/>
              <a:buChar char="-"/>
            </a:pPr>
            <a:r>
              <a:rPr lang="en-US" sz="1950" b="0" i="0" u="none" strike="noStrike" baseline="0" dirty="0"/>
              <a:t>Explain the preprocessing steps applied to the data</a:t>
            </a:r>
          </a:p>
          <a:p>
            <a:pPr marL="1200150" lvl="2" indent="-285750">
              <a:lnSpc>
                <a:spcPct val="90000"/>
              </a:lnSpc>
              <a:spcAft>
                <a:spcPts val="600"/>
              </a:spcAft>
              <a:buFontTx/>
              <a:buChar char="-"/>
            </a:pPr>
            <a:r>
              <a:rPr lang="en-US" sz="1950" b="0" i="0" u="none" strike="noStrike" baseline="0" dirty="0"/>
              <a:t>Present the architecture of our CNN model</a:t>
            </a:r>
          </a:p>
          <a:p>
            <a:pPr marL="1200150" lvl="2" indent="-285750">
              <a:lnSpc>
                <a:spcPct val="90000"/>
              </a:lnSpc>
              <a:spcAft>
                <a:spcPts val="600"/>
              </a:spcAft>
              <a:buFontTx/>
              <a:buChar char="-"/>
            </a:pPr>
            <a:r>
              <a:rPr lang="en-US" sz="1950" b="0" i="0" u="none" strike="noStrike" baseline="0" dirty="0"/>
              <a:t>Discuss the training and validation process </a:t>
            </a:r>
          </a:p>
          <a:p>
            <a:pPr marL="1200150" lvl="2" indent="-285750">
              <a:lnSpc>
                <a:spcPct val="90000"/>
              </a:lnSpc>
              <a:spcAft>
                <a:spcPts val="600"/>
              </a:spcAft>
              <a:buFontTx/>
              <a:buChar char="-"/>
            </a:pPr>
            <a:r>
              <a:rPr lang="en-US" sz="1950" b="0" i="0" u="none" strike="noStrike" baseline="0" dirty="0"/>
              <a:t>Present the results and evaluation of our model </a:t>
            </a:r>
          </a:p>
          <a:p>
            <a:pPr marL="1200150" lvl="2" indent="-285750">
              <a:lnSpc>
                <a:spcPct val="90000"/>
              </a:lnSpc>
              <a:spcAft>
                <a:spcPts val="600"/>
              </a:spcAft>
              <a:buFontTx/>
              <a:buChar char="-"/>
            </a:pPr>
            <a:r>
              <a:rPr lang="en-US" sz="1950" b="0" i="0" u="none" strike="noStrike" baseline="0" dirty="0"/>
              <a:t>Conclude with a discussion of the potential applications of our work </a:t>
            </a:r>
            <a:endParaRPr lang="en-US" sz="1950" dirty="0"/>
          </a:p>
        </p:txBody>
      </p:sp>
    </p:spTree>
    <p:extLst>
      <p:ext uri="{BB962C8B-B14F-4D97-AF65-F5344CB8AC3E}">
        <p14:creationId xmlns:p14="http://schemas.microsoft.com/office/powerpoint/2010/main" val="540729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8" cy="1487637"/>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487638"/>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0"/>
            <a:ext cx="4076698" cy="1487637"/>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0"/>
            <a:ext cx="11732646" cy="1493894"/>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EC4C1-28C3-4670-A455-A4B520C86C0C}"/>
              </a:ext>
            </a:extLst>
          </p:cNvPr>
          <p:cNvSpPr>
            <a:spLocks noGrp="1"/>
          </p:cNvSpPr>
          <p:nvPr>
            <p:ph type="ctrTitle"/>
          </p:nvPr>
        </p:nvSpPr>
        <p:spPr>
          <a:xfrm>
            <a:off x="1371599" y="275447"/>
            <a:ext cx="9895951" cy="966672"/>
          </a:xfrm>
        </p:spPr>
        <p:txBody>
          <a:bodyPr vert="horz" lIns="91440" tIns="45720" rIns="91440" bIns="45720" rtlCol="0">
            <a:normAutofit/>
          </a:bodyPr>
          <a:lstStyle/>
          <a:p>
            <a:pPr rtl="0">
              <a:spcBef>
                <a:spcPct val="0"/>
              </a:spcBef>
            </a:pPr>
            <a:r>
              <a:rPr lang="en-US" sz="3800" kern="1200" dirty="0">
                <a:solidFill>
                  <a:srgbClr val="FFFFFF"/>
                </a:solidFill>
                <a:latin typeface="+mj-lt"/>
                <a:ea typeface="+mj-ea"/>
                <a:cs typeface="+mj-cs"/>
              </a:rPr>
              <a:t>Issues </a:t>
            </a:r>
            <a:r>
              <a:rPr lang="en-US" sz="3800" kern="1200" dirty="0">
                <a:solidFill>
                  <a:srgbClr val="FFFFFF"/>
                </a:solidFill>
                <a:latin typeface="+mj-lt"/>
                <a:cs typeface="+mj-cs"/>
              </a:rPr>
              <a:t>Using Deep Learning Frameworks</a:t>
            </a:r>
            <a:endParaRPr lang="en-US" sz="3800" kern="1200" dirty="0">
              <a:solidFill>
                <a:srgbClr val="FFFFFF"/>
              </a:solidFill>
              <a:latin typeface="+mj-lt"/>
              <a:ea typeface="+mj-ea"/>
              <a:cs typeface="+mj-cs"/>
            </a:endParaRPr>
          </a:p>
        </p:txBody>
      </p:sp>
      <p:sp>
        <p:nvSpPr>
          <p:cNvPr id="3" name="Subtitle 2">
            <a:extLst>
              <a:ext uri="{FF2B5EF4-FFF2-40B4-BE49-F238E27FC236}">
                <a16:creationId xmlns:a16="http://schemas.microsoft.com/office/drawing/2014/main" id="{8B2071E4-06FF-465E-9B4E-83ED5DAE8371}"/>
              </a:ext>
            </a:extLst>
          </p:cNvPr>
          <p:cNvSpPr>
            <a:spLocks noGrp="1"/>
          </p:cNvSpPr>
          <p:nvPr>
            <p:ph type="subTitle" idx="4"/>
          </p:nvPr>
        </p:nvSpPr>
        <p:spPr>
          <a:xfrm>
            <a:off x="838200" y="2070432"/>
            <a:ext cx="9724031" cy="1877007"/>
          </a:xfrm>
        </p:spPr>
        <p:txBody>
          <a:bodyPr vert="horz" lIns="91440" tIns="45720" rIns="91440" bIns="45720" rtlCol="0" anchor="ctr">
            <a:normAutofit/>
          </a:bodyPr>
          <a:lstStyle/>
          <a:p>
            <a:pPr lvl="1">
              <a:lnSpc>
                <a:spcPct val="90000"/>
              </a:lnSpc>
              <a:spcAft>
                <a:spcPts val="600"/>
              </a:spcAft>
            </a:pPr>
            <a:r>
              <a:rPr lang="en-US" dirty="0"/>
              <a:t>- Data Quality and Quantity</a:t>
            </a:r>
          </a:p>
          <a:p>
            <a:pPr lvl="1">
              <a:lnSpc>
                <a:spcPct val="90000"/>
              </a:lnSpc>
              <a:spcAft>
                <a:spcPts val="600"/>
              </a:spcAft>
            </a:pPr>
            <a:r>
              <a:rPr lang="en-US" dirty="0"/>
              <a:t>- Integration with the existing workflow</a:t>
            </a:r>
          </a:p>
          <a:p>
            <a:pPr lvl="1">
              <a:lnSpc>
                <a:spcPct val="90000"/>
              </a:lnSpc>
              <a:spcAft>
                <a:spcPts val="600"/>
              </a:spcAft>
            </a:pPr>
            <a:r>
              <a:rPr lang="en-US" dirty="0"/>
              <a:t>- Validation and regulation</a:t>
            </a:r>
          </a:p>
          <a:p>
            <a:pPr lvl="1">
              <a:lnSpc>
                <a:spcPct val="90000"/>
              </a:lnSpc>
              <a:spcAft>
                <a:spcPts val="600"/>
              </a:spcAft>
            </a:pPr>
            <a:r>
              <a:rPr lang="en-US" dirty="0"/>
              <a:t>- Lack of interpretability</a:t>
            </a:r>
          </a:p>
        </p:txBody>
      </p:sp>
    </p:spTree>
    <p:extLst>
      <p:ext uri="{BB962C8B-B14F-4D97-AF65-F5344CB8AC3E}">
        <p14:creationId xmlns:p14="http://schemas.microsoft.com/office/powerpoint/2010/main" val="742213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8" cy="1487637"/>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487638"/>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0"/>
            <a:ext cx="4076698" cy="1487637"/>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0"/>
            <a:ext cx="11732646" cy="1493894"/>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EC4C1-28C3-4670-A455-A4B520C86C0C}"/>
              </a:ext>
            </a:extLst>
          </p:cNvPr>
          <p:cNvSpPr>
            <a:spLocks noGrp="1"/>
          </p:cNvSpPr>
          <p:nvPr>
            <p:ph type="ctrTitle"/>
          </p:nvPr>
        </p:nvSpPr>
        <p:spPr>
          <a:xfrm>
            <a:off x="1371599" y="275447"/>
            <a:ext cx="9895951" cy="966672"/>
          </a:xfrm>
        </p:spPr>
        <p:txBody>
          <a:bodyPr vert="horz" lIns="91440" tIns="45720" rIns="91440" bIns="45720" rtlCol="0">
            <a:normAutofit/>
          </a:bodyPr>
          <a:lstStyle/>
          <a:p>
            <a:pPr rtl="0">
              <a:spcBef>
                <a:spcPct val="0"/>
              </a:spcBef>
            </a:pPr>
            <a:r>
              <a:rPr lang="en-US" sz="3800" dirty="0"/>
              <a:t>Dataset Description</a:t>
            </a:r>
            <a:endParaRPr lang="en-US" sz="3800" kern="1200" dirty="0">
              <a:latin typeface="+mj-lt"/>
              <a:ea typeface="+mj-ea"/>
              <a:cs typeface="+mj-cs"/>
            </a:endParaRPr>
          </a:p>
        </p:txBody>
      </p:sp>
      <p:sp>
        <p:nvSpPr>
          <p:cNvPr id="3" name="Subtitle 2">
            <a:extLst>
              <a:ext uri="{FF2B5EF4-FFF2-40B4-BE49-F238E27FC236}">
                <a16:creationId xmlns:a16="http://schemas.microsoft.com/office/drawing/2014/main" id="{8B2071E4-06FF-465E-9B4E-83ED5DAE8371}"/>
              </a:ext>
            </a:extLst>
          </p:cNvPr>
          <p:cNvSpPr>
            <a:spLocks noGrp="1"/>
          </p:cNvSpPr>
          <p:nvPr>
            <p:ph type="subTitle" idx="4"/>
          </p:nvPr>
        </p:nvSpPr>
        <p:spPr>
          <a:xfrm>
            <a:off x="1371599" y="1576868"/>
            <a:ext cx="9724031" cy="2010882"/>
          </a:xfrm>
        </p:spPr>
        <p:txBody>
          <a:bodyPr vert="horz" lIns="91440" tIns="45720" rIns="91440" bIns="45720" rtlCol="0" anchor="ctr">
            <a:noAutofit/>
          </a:bodyPr>
          <a:lstStyle/>
          <a:p>
            <a:pPr algn="l"/>
            <a:r>
              <a:rPr lang="en-US" sz="1800" b="0" i="0" u="none" strike="noStrike" baseline="0" dirty="0">
                <a:solidFill>
                  <a:srgbClr val="949494"/>
                </a:solidFill>
              </a:rPr>
              <a:t>The dataset used for this project is the Chest X-Ray Images (Pneumonia) dataset from Kaggle, which consists of 10,000 chest X-ray images labeled as either normal or pneumonia.</a:t>
            </a:r>
            <a:r>
              <a:rPr lang="en-US" sz="1800" dirty="0"/>
              <a:t> </a:t>
            </a:r>
          </a:p>
          <a:p>
            <a:pPr algn="l"/>
            <a:endParaRPr lang="en-US" sz="1800" dirty="0"/>
          </a:p>
          <a:p>
            <a:pPr algn="l"/>
            <a:r>
              <a:rPr lang="en-US" sz="1800" dirty="0"/>
              <a:t>COVID-19_Radiography_Dataset from kaggle was also used to balance normal classes in the dataset to enhance the performance of the model. Only normal images were taken from this dataset.</a:t>
            </a:r>
          </a:p>
        </p:txBody>
      </p:sp>
      <p:pic>
        <p:nvPicPr>
          <p:cNvPr id="5" name="Picture 4">
            <a:extLst>
              <a:ext uri="{FF2B5EF4-FFF2-40B4-BE49-F238E27FC236}">
                <a16:creationId xmlns:a16="http://schemas.microsoft.com/office/drawing/2014/main" id="{C3373973-1081-4097-81BC-7AF9FD1F28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599" y="3587750"/>
            <a:ext cx="9914674" cy="2667000"/>
          </a:xfrm>
          <a:prstGeom prst="rect">
            <a:avLst/>
          </a:prstGeom>
        </p:spPr>
      </p:pic>
    </p:spTree>
    <p:extLst>
      <p:ext uri="{BB962C8B-B14F-4D97-AF65-F5344CB8AC3E}">
        <p14:creationId xmlns:p14="http://schemas.microsoft.com/office/powerpoint/2010/main" val="32566449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8" cy="1487637"/>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487638"/>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0"/>
            <a:ext cx="4076698" cy="1487637"/>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0"/>
            <a:ext cx="11732646" cy="1493894"/>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EC4C1-28C3-4670-A455-A4B520C86C0C}"/>
              </a:ext>
            </a:extLst>
          </p:cNvPr>
          <p:cNvSpPr>
            <a:spLocks noGrp="1"/>
          </p:cNvSpPr>
          <p:nvPr>
            <p:ph type="ctrTitle"/>
          </p:nvPr>
        </p:nvSpPr>
        <p:spPr>
          <a:xfrm>
            <a:off x="1371599" y="275447"/>
            <a:ext cx="9895951" cy="966672"/>
          </a:xfrm>
        </p:spPr>
        <p:txBody>
          <a:bodyPr vert="horz" lIns="91440" tIns="45720" rIns="91440" bIns="45720" rtlCol="0">
            <a:normAutofit/>
          </a:bodyPr>
          <a:lstStyle/>
          <a:p>
            <a:pPr rtl="0">
              <a:spcBef>
                <a:spcPct val="0"/>
              </a:spcBef>
            </a:pPr>
            <a:r>
              <a:rPr lang="en-US" sz="3800" dirty="0"/>
              <a:t>Model Architecture</a:t>
            </a:r>
            <a:endParaRPr lang="en-US" sz="3800" kern="1200" dirty="0">
              <a:latin typeface="+mj-lt"/>
              <a:ea typeface="+mj-ea"/>
              <a:cs typeface="+mj-cs"/>
            </a:endParaRPr>
          </a:p>
        </p:txBody>
      </p:sp>
      <p:sp>
        <p:nvSpPr>
          <p:cNvPr id="3" name="Subtitle 2">
            <a:extLst>
              <a:ext uri="{FF2B5EF4-FFF2-40B4-BE49-F238E27FC236}">
                <a16:creationId xmlns:a16="http://schemas.microsoft.com/office/drawing/2014/main" id="{8B2071E4-06FF-465E-9B4E-83ED5DAE8371}"/>
              </a:ext>
            </a:extLst>
          </p:cNvPr>
          <p:cNvSpPr>
            <a:spLocks noGrp="1"/>
          </p:cNvSpPr>
          <p:nvPr>
            <p:ph type="subTitle" idx="4"/>
          </p:nvPr>
        </p:nvSpPr>
        <p:spPr>
          <a:xfrm>
            <a:off x="459351" y="1517566"/>
            <a:ext cx="11427850" cy="4620487"/>
          </a:xfrm>
        </p:spPr>
        <p:txBody>
          <a:bodyPr vert="horz" lIns="91440" tIns="45720" rIns="91440" bIns="45720" rtlCol="0" anchor="ctr">
            <a:noAutofit/>
          </a:bodyPr>
          <a:lstStyle/>
          <a:p>
            <a:endParaRPr lang="en-US" sz="1400" dirty="0">
              <a:solidFill>
                <a:schemeClr val="tx1"/>
              </a:solidFill>
            </a:endParaRPr>
          </a:p>
          <a:p>
            <a:endParaRPr lang="en-US" sz="1800" dirty="0">
              <a:solidFill>
                <a:schemeClr val="tx1"/>
              </a:solidFill>
            </a:endParaRPr>
          </a:p>
          <a:p>
            <a:r>
              <a:rPr lang="en-US" sz="1800" b="1" dirty="0">
                <a:solidFill>
                  <a:schemeClr val="tx1"/>
                </a:solidFill>
              </a:rPr>
              <a:t>C</a:t>
            </a:r>
            <a:r>
              <a:rPr lang="en-US" sz="1800" b="1" i="0" u="none" strike="noStrike" baseline="0" dirty="0">
                <a:solidFill>
                  <a:schemeClr val="tx1"/>
                </a:solidFill>
              </a:rPr>
              <a:t>onvolutional Neural Network(CNN)</a:t>
            </a:r>
          </a:p>
          <a:p>
            <a:r>
              <a:rPr lang="en-US" sz="1400" dirty="0"/>
              <a:t>Our model utilizes a CNN architecture with multiple convolutional layers.  Following are the parts to the </a:t>
            </a:r>
            <a:r>
              <a:rPr lang="en-US" sz="1400" dirty="0" err="1"/>
              <a:t>cnn</a:t>
            </a:r>
            <a:r>
              <a:rPr lang="en-US" sz="1400" dirty="0"/>
              <a:t> network:</a:t>
            </a:r>
          </a:p>
          <a:p>
            <a:pPr algn="just"/>
            <a:endParaRPr lang="en-US" sz="1400" dirty="0">
              <a:solidFill>
                <a:schemeClr val="tx1"/>
              </a:solidFill>
            </a:endParaRPr>
          </a:p>
          <a:p>
            <a:pPr algn="just"/>
            <a:r>
              <a:rPr lang="en-US" sz="1400" b="1" dirty="0">
                <a:solidFill>
                  <a:schemeClr val="tx1"/>
                </a:solidFill>
              </a:rPr>
              <a:t>Layered Structure</a:t>
            </a:r>
          </a:p>
          <a:p>
            <a:pPr marL="0" lvl="1" algn="just"/>
            <a:r>
              <a:rPr lang="en-US" sz="1400" dirty="0">
                <a:solidFill>
                  <a:srgbClr val="949494"/>
                </a:solidFill>
                <a:latin typeface="Arial"/>
                <a:cs typeface="Arial"/>
              </a:rPr>
              <a:t>The CNN consists of several layers that each perform different transformations on the input data. These transformations include filtering, down-sampling, and classification.</a:t>
            </a:r>
          </a:p>
          <a:p>
            <a:pPr algn="just"/>
            <a:r>
              <a:rPr lang="en-US" sz="1400" b="1" dirty="0">
                <a:solidFill>
                  <a:schemeClr val="tx1"/>
                </a:solidFill>
              </a:rPr>
              <a:t>Feature Extraction</a:t>
            </a:r>
          </a:p>
          <a:p>
            <a:pPr marL="0" lvl="1" algn="just"/>
            <a:r>
              <a:rPr lang="en-US" sz="1400" dirty="0">
                <a:solidFill>
                  <a:srgbClr val="949494"/>
                </a:solidFill>
                <a:latin typeface="Arial"/>
                <a:cs typeface="Arial"/>
              </a:rPr>
              <a:t>The initial layers of the model are responsible for feature extraction. They detect simple features like edges and colors, and subsequent layers combine these features into more complex representations.</a:t>
            </a:r>
          </a:p>
          <a:p>
            <a:pPr algn="just"/>
            <a:r>
              <a:rPr lang="en-US" sz="1400" b="1" dirty="0">
                <a:solidFill>
                  <a:schemeClr val="tx1"/>
                </a:solidFill>
              </a:rPr>
              <a:t>Pooling Layers</a:t>
            </a:r>
          </a:p>
          <a:p>
            <a:pPr marL="0" lvl="1" algn="just"/>
            <a:r>
              <a:rPr lang="en-US" sz="1400" dirty="0">
                <a:solidFill>
                  <a:srgbClr val="949494"/>
                </a:solidFill>
                <a:latin typeface="Arial"/>
                <a:cs typeface="Arial"/>
              </a:rPr>
              <a:t>Pooling layers reduce the spatial size of the representation, making the computation more manageable. It helps the model to be more robust to the location of features.</a:t>
            </a:r>
          </a:p>
          <a:p>
            <a:pPr algn="just"/>
            <a:r>
              <a:rPr lang="en-US" sz="1400" b="1" dirty="0">
                <a:solidFill>
                  <a:schemeClr val="tx1"/>
                </a:solidFill>
              </a:rPr>
              <a:t>Adaptive Pooling</a:t>
            </a:r>
          </a:p>
          <a:p>
            <a:pPr algn="just"/>
            <a:r>
              <a:rPr lang="en-US" sz="1400" dirty="0">
                <a:solidFill>
                  <a:srgbClr val="949494"/>
                </a:solidFill>
                <a:latin typeface="Arial"/>
                <a:cs typeface="Arial"/>
              </a:rPr>
              <a:t>Towards the end, an adaptive pooling layer adjusts the output size, ensuring consistent input to the final classification layers.</a:t>
            </a:r>
          </a:p>
          <a:p>
            <a:pPr algn="just"/>
            <a:r>
              <a:rPr lang="en-US" sz="1400" b="1" dirty="0">
                <a:solidFill>
                  <a:schemeClr val="tx1"/>
                </a:solidFill>
              </a:rPr>
              <a:t>Flattening and Classification</a:t>
            </a:r>
          </a:p>
          <a:p>
            <a:pPr algn="just"/>
            <a:r>
              <a:rPr lang="en-US" sz="1400" dirty="0">
                <a:solidFill>
                  <a:srgbClr val="949494"/>
                </a:solidFill>
                <a:latin typeface="Arial"/>
                <a:cs typeface="Arial"/>
              </a:rPr>
              <a:t>After feature extraction and adaptive pooling, the data is flattened to a vector. This vector is then processed by fully connected layers for classification.</a:t>
            </a:r>
          </a:p>
          <a:p>
            <a:pPr algn="just"/>
            <a:r>
              <a:rPr lang="en-US" sz="1400" b="1" dirty="0">
                <a:solidFill>
                  <a:schemeClr val="tx1"/>
                </a:solidFill>
              </a:rPr>
              <a:t>Dropout for Regularization</a:t>
            </a:r>
          </a:p>
          <a:p>
            <a:pPr algn="just"/>
            <a:r>
              <a:rPr lang="en-US" sz="1400" dirty="0">
                <a:solidFill>
                  <a:srgbClr val="949494"/>
                </a:solidFill>
                <a:latin typeface="Arial"/>
                <a:cs typeface="Arial"/>
              </a:rPr>
              <a:t>A dropout layer is included to prevent overfitting, ensuring that the model generalizes well to unseen data.</a:t>
            </a:r>
          </a:p>
          <a:p>
            <a:pPr algn="just"/>
            <a:r>
              <a:rPr lang="en-US" sz="1400" b="1" dirty="0">
                <a:solidFill>
                  <a:schemeClr val="tx1"/>
                </a:solidFill>
              </a:rPr>
              <a:t>Output</a:t>
            </a:r>
          </a:p>
          <a:p>
            <a:pPr algn="just"/>
            <a:r>
              <a:rPr lang="en-US" sz="1400" dirty="0">
                <a:solidFill>
                  <a:srgbClr val="949494"/>
                </a:solidFill>
                <a:latin typeface="Arial"/>
                <a:cs typeface="Arial"/>
              </a:rPr>
              <a:t>The final layer outputs the classification result, which could be, for example, the type of object identified in an image.</a:t>
            </a:r>
          </a:p>
          <a:p>
            <a:endParaRPr lang="en-US" sz="1400" dirty="0"/>
          </a:p>
          <a:p>
            <a:endParaRPr lang="en-US" sz="1400" b="0" i="0" u="none" strike="noStrike" baseline="0" dirty="0">
              <a:solidFill>
                <a:schemeClr val="tx1"/>
              </a:solidFill>
            </a:endParaRPr>
          </a:p>
        </p:txBody>
      </p:sp>
    </p:spTree>
    <p:extLst>
      <p:ext uri="{BB962C8B-B14F-4D97-AF65-F5344CB8AC3E}">
        <p14:creationId xmlns:p14="http://schemas.microsoft.com/office/powerpoint/2010/main" val="3019061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8" cy="1487637"/>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487638"/>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0"/>
            <a:ext cx="4076698" cy="1487637"/>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0"/>
            <a:ext cx="11732646" cy="1493894"/>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EC4C1-28C3-4670-A455-A4B520C86C0C}"/>
              </a:ext>
            </a:extLst>
          </p:cNvPr>
          <p:cNvSpPr>
            <a:spLocks noGrp="1"/>
          </p:cNvSpPr>
          <p:nvPr>
            <p:ph type="ctrTitle"/>
          </p:nvPr>
        </p:nvSpPr>
        <p:spPr>
          <a:xfrm>
            <a:off x="1371599" y="275447"/>
            <a:ext cx="9895951" cy="966672"/>
          </a:xfrm>
        </p:spPr>
        <p:txBody>
          <a:bodyPr vert="horz" lIns="91440" tIns="45720" rIns="91440" bIns="45720" rtlCol="0">
            <a:normAutofit/>
          </a:bodyPr>
          <a:lstStyle/>
          <a:p>
            <a:pPr rtl="0">
              <a:spcBef>
                <a:spcPct val="0"/>
              </a:spcBef>
            </a:pPr>
            <a:r>
              <a:rPr lang="en-US" sz="3800" dirty="0"/>
              <a:t>Training and Validation</a:t>
            </a:r>
            <a:endParaRPr lang="en-US" sz="3800" kern="1200" dirty="0">
              <a:latin typeface="+mj-lt"/>
              <a:ea typeface="+mj-ea"/>
              <a:cs typeface="+mj-cs"/>
            </a:endParaRPr>
          </a:p>
        </p:txBody>
      </p:sp>
      <p:sp>
        <p:nvSpPr>
          <p:cNvPr id="5" name="Subtitle 4">
            <a:extLst>
              <a:ext uri="{FF2B5EF4-FFF2-40B4-BE49-F238E27FC236}">
                <a16:creationId xmlns:a16="http://schemas.microsoft.com/office/drawing/2014/main" id="{D09779B2-46EC-4F39-B29E-7465AB3246F7}"/>
              </a:ext>
            </a:extLst>
          </p:cNvPr>
          <p:cNvSpPr>
            <a:spLocks noGrp="1"/>
          </p:cNvSpPr>
          <p:nvPr>
            <p:ph type="subTitle" idx="4"/>
          </p:nvPr>
        </p:nvSpPr>
        <p:spPr>
          <a:xfrm>
            <a:off x="459350" y="1763084"/>
            <a:ext cx="11275450" cy="3877985"/>
          </a:xfrm>
        </p:spPr>
        <p:txBody>
          <a:bodyPr/>
          <a:lstStyle/>
          <a:p>
            <a:endParaRPr lang="en-US" sz="1800" b="0" i="0" u="none" strike="noStrike" baseline="0" dirty="0">
              <a:solidFill>
                <a:schemeClr val="tx1"/>
              </a:solidFill>
            </a:endParaRPr>
          </a:p>
          <a:p>
            <a:r>
              <a:rPr lang="en-US" sz="1800" b="0" i="0" u="none" strike="noStrike" baseline="0" dirty="0">
                <a:solidFill>
                  <a:schemeClr val="tx1"/>
                </a:solidFill>
              </a:rPr>
              <a:t>Training:</a:t>
            </a:r>
          </a:p>
          <a:p>
            <a:r>
              <a:rPr lang="en-US" sz="1800" dirty="0"/>
              <a:t>The CNN model was trained on a dataset of chest X-ray images for pneumonia detection. The training was </a:t>
            </a:r>
          </a:p>
          <a:p>
            <a:r>
              <a:rPr lang="en-US" sz="1800" dirty="0"/>
              <a:t>performed on a GPU using PyTorch framework. The  following hyperparameters were used for training: </a:t>
            </a:r>
          </a:p>
          <a:p>
            <a:pPr lvl="1"/>
            <a:r>
              <a:rPr lang="en-US" dirty="0">
                <a:solidFill>
                  <a:srgbClr val="949494"/>
                </a:solidFill>
                <a:latin typeface="Arial"/>
                <a:cs typeface="Arial"/>
              </a:rPr>
              <a:t>Batch size: 32</a:t>
            </a:r>
          </a:p>
          <a:p>
            <a:pPr lvl="1"/>
            <a:r>
              <a:rPr lang="en-US" dirty="0">
                <a:solidFill>
                  <a:srgbClr val="949494"/>
                </a:solidFill>
                <a:latin typeface="Arial"/>
                <a:cs typeface="Arial"/>
              </a:rPr>
              <a:t>Learning rate: 0.001 </a:t>
            </a:r>
          </a:p>
          <a:p>
            <a:pPr lvl="1"/>
            <a:r>
              <a:rPr lang="en-US" dirty="0">
                <a:solidFill>
                  <a:srgbClr val="949494"/>
                </a:solidFill>
                <a:latin typeface="Arial"/>
                <a:cs typeface="Arial"/>
              </a:rPr>
              <a:t>Epochs: 10 </a:t>
            </a:r>
          </a:p>
          <a:p>
            <a:r>
              <a:rPr lang="en-US" sz="1800" dirty="0"/>
              <a:t>The loss function used was binary cross-entropy, and Adam optimizer was used for optimizing the model weights. The training accuracy and loss were monitored after each epoch.</a:t>
            </a:r>
          </a:p>
          <a:p>
            <a:endParaRPr lang="en-US" sz="1800" dirty="0">
              <a:solidFill>
                <a:schemeClr val="tx1"/>
              </a:solidFill>
            </a:endParaRPr>
          </a:p>
          <a:p>
            <a:r>
              <a:rPr lang="en-US" sz="1800" b="0" i="0" u="none" strike="noStrike" baseline="0" dirty="0">
                <a:solidFill>
                  <a:schemeClr val="tx1"/>
                </a:solidFill>
              </a:rPr>
              <a:t>Validation:</a:t>
            </a:r>
          </a:p>
          <a:p>
            <a:r>
              <a:rPr lang="en-US" sz="1800" dirty="0"/>
              <a:t>After training, the model was evaluated on a separate validation set of chest X-ray images. The accuracy, precision, recall, and F1-score were calculated for both pneumonia-positive and pneumonia-negative cases. The confusion matrix was also generated to visualize the performance of the model.</a:t>
            </a:r>
          </a:p>
        </p:txBody>
      </p:sp>
    </p:spTree>
    <p:extLst>
      <p:ext uri="{BB962C8B-B14F-4D97-AF65-F5344CB8AC3E}">
        <p14:creationId xmlns:p14="http://schemas.microsoft.com/office/powerpoint/2010/main" val="15230223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8" cy="1487637"/>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487638"/>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0"/>
            <a:ext cx="4076698" cy="1487637"/>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0"/>
            <a:ext cx="11732646" cy="1493894"/>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EC4C1-28C3-4670-A455-A4B520C86C0C}"/>
              </a:ext>
            </a:extLst>
          </p:cNvPr>
          <p:cNvSpPr>
            <a:spLocks noGrp="1"/>
          </p:cNvSpPr>
          <p:nvPr>
            <p:ph type="ctrTitle"/>
          </p:nvPr>
        </p:nvSpPr>
        <p:spPr>
          <a:xfrm>
            <a:off x="1371599" y="275447"/>
            <a:ext cx="9895951" cy="966672"/>
          </a:xfrm>
        </p:spPr>
        <p:txBody>
          <a:bodyPr vert="horz" lIns="91440" tIns="45720" rIns="91440" bIns="45720" rtlCol="0">
            <a:normAutofit/>
          </a:bodyPr>
          <a:lstStyle/>
          <a:p>
            <a:pPr rtl="0">
              <a:spcBef>
                <a:spcPct val="0"/>
              </a:spcBef>
            </a:pPr>
            <a:r>
              <a:rPr lang="en-US" sz="3800" dirty="0"/>
              <a:t>Training and Validation</a:t>
            </a:r>
            <a:endParaRPr lang="en-US" sz="3800" kern="1200" dirty="0">
              <a:latin typeface="+mj-lt"/>
              <a:ea typeface="+mj-ea"/>
              <a:cs typeface="+mj-cs"/>
            </a:endParaRPr>
          </a:p>
        </p:txBody>
      </p:sp>
      <p:sp>
        <p:nvSpPr>
          <p:cNvPr id="5" name="Subtitle 4">
            <a:extLst>
              <a:ext uri="{FF2B5EF4-FFF2-40B4-BE49-F238E27FC236}">
                <a16:creationId xmlns:a16="http://schemas.microsoft.com/office/drawing/2014/main" id="{D09779B2-46EC-4F39-B29E-7465AB3246F7}"/>
              </a:ext>
            </a:extLst>
          </p:cNvPr>
          <p:cNvSpPr>
            <a:spLocks noGrp="1"/>
          </p:cNvSpPr>
          <p:nvPr>
            <p:ph type="subTitle" idx="4"/>
          </p:nvPr>
        </p:nvSpPr>
        <p:spPr>
          <a:xfrm>
            <a:off x="459350" y="1763084"/>
            <a:ext cx="5636650" cy="3570208"/>
          </a:xfrm>
        </p:spPr>
        <p:txBody>
          <a:bodyPr/>
          <a:lstStyle/>
          <a:p>
            <a:r>
              <a:rPr lang="en-US" sz="1800" b="1" dirty="0">
                <a:solidFill>
                  <a:schemeClr val="tx1"/>
                </a:solidFill>
              </a:rPr>
              <a:t>Loss Trend Analysis</a:t>
            </a:r>
            <a:endParaRPr lang="en-US" sz="1800" dirty="0">
              <a:solidFill>
                <a:schemeClr val="tx1"/>
              </a:solidFill>
            </a:endParaRPr>
          </a:p>
          <a:p>
            <a:r>
              <a:rPr lang="en-US" sz="1800" dirty="0"/>
              <a:t>Training loss steadily decreases, indicating good model learning.</a:t>
            </a:r>
          </a:p>
          <a:p>
            <a:r>
              <a:rPr lang="en-US" sz="1800" dirty="0"/>
              <a:t>Validation loss fluctuates, suggesting potential variability in validation data.</a:t>
            </a:r>
          </a:p>
          <a:p>
            <a:endParaRPr lang="en-US" sz="1800" dirty="0"/>
          </a:p>
          <a:p>
            <a:r>
              <a:rPr lang="en-US" sz="1800" b="1" dirty="0">
                <a:solidFill>
                  <a:schemeClr val="tx1"/>
                </a:solidFill>
              </a:rPr>
              <a:t>Accuracy Trend Analysis</a:t>
            </a:r>
            <a:endParaRPr lang="en-US" sz="1800" dirty="0">
              <a:solidFill>
                <a:schemeClr val="tx1"/>
              </a:solidFill>
            </a:endParaRPr>
          </a:p>
          <a:p>
            <a:r>
              <a:rPr lang="en-US" sz="1800" dirty="0"/>
              <a:t>Both training and validation accuracy increase over time, a sign of overall model improvement.</a:t>
            </a:r>
          </a:p>
          <a:p>
            <a:r>
              <a:rPr lang="en-US" sz="1800" dirty="0"/>
              <a:t>The model achieves higher accuracy on the training data compared to the validation set, which is common as the model learns from the training data.</a:t>
            </a:r>
          </a:p>
          <a:p>
            <a:endParaRPr lang="en-US" sz="1600" dirty="0"/>
          </a:p>
        </p:txBody>
      </p:sp>
      <p:pic>
        <p:nvPicPr>
          <p:cNvPr id="4" name="Picture 3">
            <a:extLst>
              <a:ext uri="{FF2B5EF4-FFF2-40B4-BE49-F238E27FC236}">
                <a16:creationId xmlns:a16="http://schemas.microsoft.com/office/drawing/2014/main" id="{A905CA1E-42CC-CD15-CA45-AE05F813D8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5600" y="4064936"/>
            <a:ext cx="4931282" cy="2233091"/>
          </a:xfrm>
          <a:prstGeom prst="rect">
            <a:avLst/>
          </a:prstGeom>
        </p:spPr>
      </p:pic>
      <p:pic>
        <p:nvPicPr>
          <p:cNvPr id="7" name="Picture 6">
            <a:extLst>
              <a:ext uri="{FF2B5EF4-FFF2-40B4-BE49-F238E27FC236}">
                <a16:creationId xmlns:a16="http://schemas.microsoft.com/office/drawing/2014/main" id="{EF0C0284-B2C0-9A49-3B8F-2B1B71DA5F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5600" y="1535555"/>
            <a:ext cx="4827818" cy="2413909"/>
          </a:xfrm>
          <a:prstGeom prst="rect">
            <a:avLst/>
          </a:prstGeom>
        </p:spPr>
      </p:pic>
    </p:spTree>
    <p:extLst>
      <p:ext uri="{BB962C8B-B14F-4D97-AF65-F5344CB8AC3E}">
        <p14:creationId xmlns:p14="http://schemas.microsoft.com/office/powerpoint/2010/main" val="3354677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8" cy="1487637"/>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487638"/>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0"/>
            <a:ext cx="4076698" cy="1487637"/>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0"/>
            <a:ext cx="11732646" cy="1493894"/>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EC4C1-28C3-4670-A455-A4B520C86C0C}"/>
              </a:ext>
            </a:extLst>
          </p:cNvPr>
          <p:cNvSpPr>
            <a:spLocks noGrp="1"/>
          </p:cNvSpPr>
          <p:nvPr>
            <p:ph type="ctrTitle"/>
          </p:nvPr>
        </p:nvSpPr>
        <p:spPr>
          <a:xfrm>
            <a:off x="1371599" y="275447"/>
            <a:ext cx="9895951" cy="966672"/>
          </a:xfrm>
        </p:spPr>
        <p:txBody>
          <a:bodyPr vert="horz" lIns="91440" tIns="45720" rIns="91440" bIns="45720" rtlCol="0">
            <a:normAutofit/>
          </a:bodyPr>
          <a:lstStyle/>
          <a:p>
            <a:pPr rtl="0">
              <a:spcBef>
                <a:spcPct val="0"/>
              </a:spcBef>
            </a:pPr>
            <a:r>
              <a:rPr lang="en-US" sz="3800" dirty="0"/>
              <a:t>Results and Evaluation</a:t>
            </a:r>
            <a:endParaRPr lang="en-US" sz="3800" kern="1200" dirty="0">
              <a:latin typeface="+mj-lt"/>
              <a:ea typeface="+mj-ea"/>
              <a:cs typeface="+mj-cs"/>
            </a:endParaRPr>
          </a:p>
        </p:txBody>
      </p:sp>
      <p:sp>
        <p:nvSpPr>
          <p:cNvPr id="3" name="Subtitle 2">
            <a:extLst>
              <a:ext uri="{FF2B5EF4-FFF2-40B4-BE49-F238E27FC236}">
                <a16:creationId xmlns:a16="http://schemas.microsoft.com/office/drawing/2014/main" id="{8B2071E4-06FF-465E-9B4E-83ED5DAE8371}"/>
              </a:ext>
            </a:extLst>
          </p:cNvPr>
          <p:cNvSpPr>
            <a:spLocks noGrp="1"/>
          </p:cNvSpPr>
          <p:nvPr>
            <p:ph type="subTitle" idx="4"/>
          </p:nvPr>
        </p:nvSpPr>
        <p:spPr>
          <a:xfrm>
            <a:off x="1371599" y="1763085"/>
            <a:ext cx="9724031" cy="1493894"/>
          </a:xfrm>
        </p:spPr>
        <p:txBody>
          <a:bodyPr vert="horz" lIns="91440" tIns="45720" rIns="91440" bIns="45720" rtlCol="0" anchor="ctr">
            <a:noAutofit/>
          </a:bodyPr>
          <a:lstStyle/>
          <a:p>
            <a:r>
              <a:rPr lang="en-US" sz="1600" b="0" i="0" u="none" strike="noStrike" baseline="0" dirty="0">
                <a:solidFill>
                  <a:schemeClr val="tx1"/>
                </a:solidFill>
              </a:rPr>
              <a:t>Model Performance:</a:t>
            </a:r>
          </a:p>
          <a:p>
            <a:r>
              <a:rPr lang="en-US" sz="1600" dirty="0"/>
              <a:t>Our model achieved an accuracy of 92% on the test set.</a:t>
            </a:r>
          </a:p>
        </p:txBody>
      </p:sp>
      <p:pic>
        <p:nvPicPr>
          <p:cNvPr id="5" name="Picture 4">
            <a:extLst>
              <a:ext uri="{FF2B5EF4-FFF2-40B4-BE49-F238E27FC236}">
                <a16:creationId xmlns:a16="http://schemas.microsoft.com/office/drawing/2014/main" id="{767D86CD-9224-7C72-41FD-2C9EF39998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0148" y="3054350"/>
            <a:ext cx="4895850" cy="3171699"/>
          </a:xfrm>
          <a:prstGeom prst="rect">
            <a:avLst/>
          </a:prstGeom>
        </p:spPr>
      </p:pic>
      <p:pic>
        <p:nvPicPr>
          <p:cNvPr id="7" name="Picture 6">
            <a:extLst>
              <a:ext uri="{FF2B5EF4-FFF2-40B4-BE49-F238E27FC236}">
                <a16:creationId xmlns:a16="http://schemas.microsoft.com/office/drawing/2014/main" id="{AF84C7B9-F8A8-D416-607D-2E8FDF7CE0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67071" y="3446114"/>
            <a:ext cx="5914388" cy="2427636"/>
          </a:xfrm>
          <a:prstGeom prst="rect">
            <a:avLst/>
          </a:prstGeom>
        </p:spPr>
      </p:pic>
    </p:spTree>
    <p:extLst>
      <p:ext uri="{BB962C8B-B14F-4D97-AF65-F5344CB8AC3E}">
        <p14:creationId xmlns:p14="http://schemas.microsoft.com/office/powerpoint/2010/main" val="3299306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41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8" cy="1487637"/>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487638"/>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0"/>
            <a:ext cx="4076698" cy="1487637"/>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0"/>
            <a:ext cx="11732646" cy="1493894"/>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EC4C1-28C3-4670-A455-A4B520C86C0C}"/>
              </a:ext>
            </a:extLst>
          </p:cNvPr>
          <p:cNvSpPr>
            <a:spLocks noGrp="1"/>
          </p:cNvSpPr>
          <p:nvPr>
            <p:ph type="ctrTitle"/>
          </p:nvPr>
        </p:nvSpPr>
        <p:spPr>
          <a:xfrm>
            <a:off x="1371599" y="275447"/>
            <a:ext cx="9895951" cy="966672"/>
          </a:xfrm>
        </p:spPr>
        <p:txBody>
          <a:bodyPr vert="horz" lIns="91440" tIns="45720" rIns="91440" bIns="45720" rtlCol="0">
            <a:normAutofit/>
          </a:bodyPr>
          <a:lstStyle/>
          <a:p>
            <a:pPr rtl="0">
              <a:spcBef>
                <a:spcPct val="0"/>
              </a:spcBef>
            </a:pPr>
            <a:r>
              <a:rPr lang="en-US" sz="3800" dirty="0"/>
              <a:t>PyTorch Grad-Cam</a:t>
            </a:r>
            <a:endParaRPr lang="en-US" sz="3800" kern="1200" dirty="0">
              <a:latin typeface="+mj-lt"/>
              <a:ea typeface="+mj-ea"/>
              <a:cs typeface="+mj-cs"/>
            </a:endParaRPr>
          </a:p>
        </p:txBody>
      </p:sp>
      <p:sp>
        <p:nvSpPr>
          <p:cNvPr id="6" name="Subtitle 5">
            <a:extLst>
              <a:ext uri="{FF2B5EF4-FFF2-40B4-BE49-F238E27FC236}">
                <a16:creationId xmlns:a16="http://schemas.microsoft.com/office/drawing/2014/main" id="{0EFB8DAE-1E9D-7DC9-608A-76A776056E92}"/>
              </a:ext>
            </a:extLst>
          </p:cNvPr>
          <p:cNvSpPr>
            <a:spLocks noGrp="1"/>
          </p:cNvSpPr>
          <p:nvPr>
            <p:ph type="subTitle" idx="4"/>
          </p:nvPr>
        </p:nvSpPr>
        <p:spPr>
          <a:xfrm>
            <a:off x="608326" y="1798413"/>
            <a:ext cx="6248400" cy="3593291"/>
          </a:xfrm>
        </p:spPr>
        <p:txBody>
          <a:bodyPr/>
          <a:lstStyle/>
          <a:p>
            <a:pPr algn="l"/>
            <a:r>
              <a:rPr lang="en-US" sz="1800" b="1" i="0" u="none" strike="noStrike" dirty="0">
                <a:solidFill>
                  <a:schemeClr val="tx1"/>
                </a:solidFill>
                <a:effectLst/>
                <a:latin typeface="Arial" panose="020B0604020202020204" pitchFamily="34" charset="0"/>
                <a:cs typeface="Arial" panose="020B0604020202020204" pitchFamily="34" charset="0"/>
              </a:rPr>
              <a:t>Grad-CAM Overview</a:t>
            </a:r>
            <a:r>
              <a:rPr lang="en-US" sz="1800" b="0" i="0" u="none" strike="noStrike" dirty="0">
                <a:solidFill>
                  <a:schemeClr val="tx1"/>
                </a:solidFill>
                <a:effectLst/>
                <a:latin typeface="Arial" panose="020B0604020202020204" pitchFamily="34" charset="0"/>
                <a:cs typeface="Arial" panose="020B0604020202020204" pitchFamily="34" charset="0"/>
              </a:rPr>
              <a:t>:</a:t>
            </a:r>
          </a:p>
          <a:p>
            <a:pPr marL="742950" lvl="1" indent="-285750" algn="l">
              <a:buFont typeface="Arial" panose="020B0604020202020204" pitchFamily="34" charset="0"/>
              <a:buChar char="•"/>
            </a:pPr>
            <a:r>
              <a:rPr lang="en-US" sz="1600" dirty="0">
                <a:solidFill>
                  <a:srgbClr val="949494"/>
                </a:solidFill>
                <a:latin typeface="Arial"/>
                <a:cs typeface="Arial"/>
              </a:rPr>
              <a:t>Visualization technique for CNN decisions</a:t>
            </a:r>
          </a:p>
          <a:p>
            <a:pPr marL="742950" lvl="1" indent="-285750" algn="l">
              <a:buFont typeface="Arial" panose="020B0604020202020204" pitchFamily="34" charset="0"/>
              <a:buChar char="•"/>
            </a:pPr>
            <a:r>
              <a:rPr lang="en-US" sz="1600" dirty="0">
                <a:solidFill>
                  <a:srgbClr val="949494"/>
                </a:solidFill>
                <a:latin typeface="Arial"/>
                <a:cs typeface="Arial"/>
              </a:rPr>
              <a:t>Generates heatmaps for insight into model focus</a:t>
            </a:r>
          </a:p>
          <a:p>
            <a:pPr lvl="1" algn="l"/>
            <a:endParaRPr lang="en-US" b="0" i="0" u="none" strike="noStrike" dirty="0">
              <a:solidFill>
                <a:schemeClr val="tx1"/>
              </a:solidFill>
              <a:effectLst/>
              <a:latin typeface="Söhne"/>
            </a:endParaRPr>
          </a:p>
          <a:p>
            <a:pPr algn="l"/>
            <a:r>
              <a:rPr lang="en-US" sz="1800" b="1" dirty="0">
                <a:solidFill>
                  <a:schemeClr val="tx1"/>
                </a:solidFill>
                <a:latin typeface="Arial" panose="020B0604020202020204" pitchFamily="34" charset="0"/>
                <a:cs typeface="Arial" panose="020B0604020202020204" pitchFamily="34" charset="0"/>
              </a:rPr>
              <a:t>Key Features:</a:t>
            </a:r>
          </a:p>
          <a:p>
            <a:pPr marL="742950" lvl="1" indent="-285750" algn="l">
              <a:buFont typeface="Arial" panose="020B0604020202020204" pitchFamily="34" charset="0"/>
              <a:buChar char="•"/>
            </a:pPr>
            <a:r>
              <a:rPr lang="en-US" sz="1600" dirty="0">
                <a:solidFill>
                  <a:srgbClr val="949494"/>
                </a:solidFill>
                <a:latin typeface="Arial"/>
                <a:cs typeface="Arial"/>
              </a:rPr>
              <a:t>Highlights important regions in images for predictions</a:t>
            </a:r>
          </a:p>
          <a:p>
            <a:pPr marL="742950" lvl="1" indent="-285750" algn="l">
              <a:buFont typeface="Arial" panose="020B0604020202020204" pitchFamily="34" charset="0"/>
              <a:buChar char="•"/>
            </a:pPr>
            <a:r>
              <a:rPr lang="en-US" sz="1600" dirty="0">
                <a:solidFill>
                  <a:srgbClr val="949494"/>
                </a:solidFill>
                <a:latin typeface="Arial"/>
                <a:cs typeface="Arial"/>
              </a:rPr>
              <a:t>Uses gradients flowing into the last convolutional layer</a:t>
            </a:r>
          </a:p>
          <a:p>
            <a:pPr marL="742950" lvl="1" indent="-285750" algn="l">
              <a:buFont typeface="Arial" panose="020B0604020202020204" pitchFamily="34" charset="0"/>
              <a:buChar char="•"/>
            </a:pPr>
            <a:endParaRPr lang="en-US" dirty="0">
              <a:solidFill>
                <a:schemeClr val="tx1"/>
              </a:solidFill>
              <a:latin typeface="Söhne"/>
            </a:endParaRPr>
          </a:p>
          <a:p>
            <a:pPr algn="l"/>
            <a:r>
              <a:rPr lang="en-US" sz="1800" b="1" dirty="0">
                <a:solidFill>
                  <a:schemeClr val="tx1"/>
                </a:solidFill>
                <a:latin typeface="Arial" panose="020B0604020202020204" pitchFamily="34" charset="0"/>
                <a:cs typeface="Arial" panose="020B0604020202020204" pitchFamily="34" charset="0"/>
              </a:rPr>
              <a:t>Benefits:</a:t>
            </a:r>
          </a:p>
          <a:p>
            <a:pPr marL="742950" lvl="1" indent="-285750" algn="l">
              <a:buFont typeface="Arial" panose="020B0604020202020204" pitchFamily="34" charset="0"/>
              <a:buChar char="•"/>
            </a:pPr>
            <a:r>
              <a:rPr lang="en-US" sz="1600" dirty="0">
                <a:solidFill>
                  <a:srgbClr val="949494"/>
                </a:solidFill>
                <a:latin typeface="Arial"/>
                <a:cs typeface="Arial"/>
              </a:rPr>
              <a:t>Improves transparency in AI decision-making</a:t>
            </a:r>
          </a:p>
          <a:p>
            <a:pPr marL="742950" lvl="1" indent="-285750" algn="l">
              <a:buFont typeface="Arial" panose="020B0604020202020204" pitchFamily="34" charset="0"/>
              <a:buChar char="•"/>
            </a:pPr>
            <a:r>
              <a:rPr lang="en-US" sz="1600" dirty="0">
                <a:solidFill>
                  <a:srgbClr val="949494"/>
                </a:solidFill>
                <a:latin typeface="Arial"/>
                <a:cs typeface="Arial"/>
              </a:rPr>
              <a:t>Aids in model debugging and interpretation</a:t>
            </a:r>
          </a:p>
          <a:p>
            <a:pPr marL="742950" lvl="1" indent="-285750" algn="l">
              <a:buFont typeface="Arial" panose="020B0604020202020204" pitchFamily="34" charset="0"/>
              <a:buChar char="•"/>
            </a:pPr>
            <a:r>
              <a:rPr lang="en-US" sz="1600" dirty="0">
                <a:solidFill>
                  <a:srgbClr val="949494"/>
                </a:solidFill>
                <a:latin typeface="Arial"/>
                <a:cs typeface="Arial"/>
              </a:rPr>
              <a:t>Facilitates trust in model predictions</a:t>
            </a:r>
          </a:p>
          <a:p>
            <a:pPr lvl="1" algn="l"/>
            <a:endParaRPr lang="en-US" b="0" i="0" u="none" strike="noStrike" dirty="0">
              <a:solidFill>
                <a:schemeClr val="tx1"/>
              </a:solidFill>
              <a:effectLst/>
              <a:latin typeface="Söhne"/>
            </a:endParaRPr>
          </a:p>
          <a:p>
            <a:endParaRPr lang="en-US" dirty="0">
              <a:solidFill>
                <a:schemeClr val="tx1"/>
              </a:solidFill>
            </a:endParaRPr>
          </a:p>
        </p:txBody>
      </p:sp>
      <p:pic>
        <p:nvPicPr>
          <p:cNvPr id="9" name="Picture 8">
            <a:extLst>
              <a:ext uri="{FF2B5EF4-FFF2-40B4-BE49-F238E27FC236}">
                <a16:creationId xmlns:a16="http://schemas.microsoft.com/office/drawing/2014/main" id="{6ADB78BB-7F5E-8E57-10FE-B85F55EB5B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1400" y="1763084"/>
            <a:ext cx="4265926" cy="3663950"/>
          </a:xfrm>
          <a:prstGeom prst="rect">
            <a:avLst/>
          </a:prstGeom>
        </p:spPr>
      </p:pic>
    </p:spTree>
    <p:extLst>
      <p:ext uri="{BB962C8B-B14F-4D97-AF65-F5344CB8AC3E}">
        <p14:creationId xmlns:p14="http://schemas.microsoft.com/office/powerpoint/2010/main" val="22895423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723</TotalTime>
  <Words>1131</Words>
  <Application>Microsoft Macintosh PowerPoint</Application>
  <PresentationFormat>Custom</PresentationFormat>
  <Paragraphs>125</Paragraphs>
  <Slides>12</Slides>
  <Notes>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Google Sans</vt:lpstr>
      <vt:lpstr>Söhne</vt:lpstr>
      <vt:lpstr>Office Theme</vt:lpstr>
      <vt:lpstr>Pneumonia Prediction Using CNN Network</vt:lpstr>
      <vt:lpstr>Introduction</vt:lpstr>
      <vt:lpstr>Issues Using Deep Learning Frameworks</vt:lpstr>
      <vt:lpstr>Dataset Description</vt:lpstr>
      <vt:lpstr>Model Architecture</vt:lpstr>
      <vt:lpstr>Training and Validation</vt:lpstr>
      <vt:lpstr>Training and Validation</vt:lpstr>
      <vt:lpstr>Results and Evaluation</vt:lpstr>
      <vt:lpstr>PyTorch Grad-Cam</vt:lpstr>
      <vt:lpstr>Web App Demo</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Pneumonia Prediction Using CNN Network</dc:title>
  <dc:creator>GANESH GHIMIRE</dc:creator>
  <cp:lastModifiedBy>ganesh ghimire</cp:lastModifiedBy>
  <cp:revision>8</cp:revision>
  <dcterms:created xsi:type="dcterms:W3CDTF">2023-11-09T15:14:08Z</dcterms:created>
  <dcterms:modified xsi:type="dcterms:W3CDTF">2023-12-14T21:36:28Z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2023-11-09T00:00:00Z</vt:filetime>
  </property>
  <property fmtid="{D5CDD505-2E9C-101B-9397-08002B2CF9AE}" pid="3" name="Creator">
    <vt:lpwstr>Mozilla/5.0 (X11; Linux x86_64) AppleWebKit/537.36 (KHTML, like Gecko) HeadlessChrome/119.0.0.0 Safari/537.36</vt:lpwstr>
  </property>
  <property fmtid="{D5CDD505-2E9C-101B-9397-08002B2CF9AE}" pid="4" name="LastSaved">
    <vt:filetime>2023-11-09T00:00:00Z</vt:filetime>
  </property>
  <property fmtid="{D5CDD505-2E9C-101B-9397-08002B2CF9AE}" pid="5" name="Producer">
    <vt:lpwstr>pdf-lib (https://github.com/Hopding/pdf-lib)</vt:lpwstr>
  </property>
</Properties>
</file>